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3" r:id="rId6"/>
    <p:sldId id="311" r:id="rId7"/>
    <p:sldId id="314" r:id="rId8"/>
    <p:sldId id="335" r:id="rId9"/>
    <p:sldId id="315" r:id="rId10"/>
    <p:sldId id="316" r:id="rId11"/>
    <p:sldId id="322" r:id="rId12"/>
    <p:sldId id="328" r:id="rId13"/>
    <p:sldId id="327" r:id="rId14"/>
    <p:sldId id="338" r:id="rId15"/>
    <p:sldId id="339" r:id="rId16"/>
    <p:sldId id="340" r:id="rId17"/>
    <p:sldId id="337" r:id="rId18"/>
    <p:sldId id="334" r:id="rId19"/>
    <p:sldId id="323" r:id="rId20"/>
    <p:sldId id="336" r:id="rId21"/>
    <p:sldId id="317" r:id="rId22"/>
    <p:sldId id="318" r:id="rId23"/>
    <p:sldId id="320" r:id="rId24"/>
    <p:sldId id="321" r:id="rId25"/>
    <p:sldId id="330" r:id="rId26"/>
    <p:sldId id="331" r:id="rId27"/>
    <p:sldId id="332" r:id="rId28"/>
    <p:sldId id="333" r:id="rId29"/>
    <p:sldId id="329" r:id="rId30"/>
    <p:sldId id="31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stin Hester" initials="AH" lastIdx="2" clrIdx="0">
    <p:extLst>
      <p:ext uri="{19B8F6BF-5375-455C-9EA6-DF929625EA0E}">
        <p15:presenceInfo xmlns:p15="http://schemas.microsoft.com/office/powerpoint/2012/main" userId="a1c7f3513bdf0e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varScale="1">
        <p:scale>
          <a:sx n="111" d="100"/>
          <a:sy n="111" d="100"/>
        </p:scale>
        <p:origin x="86" y="3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4T22:17:17.277" idx="2">
    <p:pos x="10" y="10"/>
    <p:text>1937 Snow White</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4T21:18:54.258" idx="1">
    <p:pos x="10" y="10"/>
    <p:text>start at 1:14</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custT="1"/>
      <dgm:spPr/>
      <dgm:t>
        <a:bodyPr/>
        <a:lstStyle/>
        <a:p>
          <a:r>
            <a:rPr lang="en-US" sz="1800" b="0" dirty="0"/>
            <a:t>1915</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custT="1"/>
      <dgm:spPr/>
      <dgm:t>
        <a:bodyPr/>
        <a:lstStyle/>
        <a:p>
          <a:r>
            <a:rPr lang="en-US" sz="1600" dirty="0"/>
            <a:t>Max </a:t>
          </a:r>
          <a:r>
            <a:rPr lang="en-US" sz="1600" dirty="0" err="1"/>
            <a:t>Fleishcher</a:t>
          </a:r>
          <a:r>
            <a:rPr lang="en-US" sz="1600" dirty="0"/>
            <a:t> invents Rotoscoping, known</a:t>
          </a:r>
          <a:br>
            <a:rPr lang="en-US" sz="1600" dirty="0"/>
          </a:br>
          <a:r>
            <a:rPr lang="en-US" sz="1600" dirty="0"/>
            <a:t>back then as the “</a:t>
          </a:r>
          <a:r>
            <a:rPr lang="en-US" sz="1600" dirty="0" err="1"/>
            <a:t>Fleishcher</a:t>
          </a:r>
          <a:r>
            <a:rPr lang="en-US" sz="1600" dirty="0"/>
            <a:t> Process.”</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custT="1"/>
      <dgm:spPr/>
      <dgm:t>
        <a:bodyPr/>
        <a:lstStyle/>
        <a:p>
          <a:r>
            <a:rPr lang="en-US" sz="1600" b="1" dirty="0"/>
            <a:t>1918</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custT="1"/>
      <dgm:spPr/>
      <dgm:t>
        <a:bodyPr/>
        <a:lstStyle/>
        <a:p>
          <a:r>
            <a:rPr lang="en-US" sz="1600" dirty="0" err="1"/>
            <a:t>Fleishcer’s</a:t>
          </a:r>
          <a:r>
            <a:rPr lang="en-US" sz="1600" dirty="0"/>
            <a:t> animated series </a:t>
          </a:r>
          <a:r>
            <a:rPr lang="en-US" sz="1600" i="1" dirty="0"/>
            <a:t>Out of the Inkwell</a:t>
          </a:r>
          <a:br>
            <a:rPr lang="en-US" sz="1600" i="1" dirty="0"/>
          </a:br>
          <a:r>
            <a:rPr lang="en-US" sz="1600" i="0" dirty="0"/>
            <a:t>(1918-197) starring Koko the Clown.</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custT="1"/>
      <dgm:spPr/>
      <dgm:t>
        <a:bodyPr/>
        <a:lstStyle/>
        <a:p>
          <a:r>
            <a:rPr lang="en-US" sz="1600" b="1" dirty="0"/>
            <a:t>1934</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custT="1"/>
      <dgm:spPr/>
      <dgm:t>
        <a:bodyPr/>
        <a:lstStyle/>
        <a:p>
          <a:r>
            <a:rPr lang="en-US" sz="1600" dirty="0"/>
            <a:t>Fleischer’s patent expires. Other studios</a:t>
          </a:r>
          <a:br>
            <a:rPr lang="en-US" sz="1600" dirty="0"/>
          </a:br>
          <a:r>
            <a:rPr lang="en-US" sz="1600" dirty="0"/>
            <a:t>begin using rotoscoping and a flood of</a:t>
          </a:r>
          <a:br>
            <a:rPr lang="en-US" sz="1600" dirty="0"/>
          </a:br>
          <a:r>
            <a:rPr lang="en-US" sz="1600" dirty="0"/>
            <a:t>animated works hit the silver screen.</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custScaleX="130616">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custScaleX="129076">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custScaleX="116746">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503355" y="1634490"/>
          <a:ext cx="2586380"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b="0" kern="1200" dirty="0"/>
            <a:t>1915</a:t>
          </a:r>
        </a:p>
      </dsp:txBody>
      <dsp:txXfrm>
        <a:off x="503355" y="1634490"/>
        <a:ext cx="2497226" cy="445770"/>
      </dsp:txXfrm>
    </dsp:sp>
    <dsp:sp modelId="{E6B3F149-FD9C-4184-B517-50DE17DC9F42}">
      <dsp:nvSpPr>
        <dsp:cNvPr id="0" name=""/>
        <dsp:cNvSpPr/>
      </dsp:nvSpPr>
      <dsp:spPr>
        <a:xfrm>
          <a:off x="448" y="0"/>
          <a:ext cx="359219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kern="1200" dirty="0"/>
            <a:t>Max </a:t>
          </a:r>
          <a:r>
            <a:rPr lang="en-US" sz="1600" kern="1200" dirty="0" err="1"/>
            <a:t>Fleishcher</a:t>
          </a:r>
          <a:r>
            <a:rPr lang="en-US" sz="1600" kern="1200" dirty="0"/>
            <a:t> invents Rotoscoping, known</a:t>
          </a:r>
          <a:br>
            <a:rPr lang="en-US" sz="1600" kern="1200" dirty="0"/>
          </a:br>
          <a:r>
            <a:rPr lang="en-US" sz="1600" kern="1200" dirty="0"/>
            <a:t>back then as the “</a:t>
          </a:r>
          <a:r>
            <a:rPr lang="en-US" sz="1600" kern="1200" dirty="0" err="1"/>
            <a:t>Fleishcher</a:t>
          </a:r>
          <a:r>
            <a:rPr lang="en-US" sz="1600" kern="1200" dirty="0"/>
            <a:t> Process.”</a:t>
          </a:r>
        </a:p>
      </dsp:txBody>
      <dsp:txXfrm>
        <a:off x="448" y="0"/>
        <a:ext cx="3592194" cy="1188720"/>
      </dsp:txXfrm>
    </dsp:sp>
    <dsp:sp modelId="{89A522A2-C968-4BB0-AA0D-5C276045D013}">
      <dsp:nvSpPr>
        <dsp:cNvPr id="0" name=""/>
        <dsp:cNvSpPr/>
      </dsp:nvSpPr>
      <dsp:spPr>
        <a:xfrm>
          <a:off x="3089735" y="1857375"/>
          <a:ext cx="999885" cy="0"/>
        </a:xfrm>
        <a:custGeom>
          <a:avLst/>
          <a:gdLst/>
          <a:ahLst/>
          <a:cxnLst/>
          <a:rect l="0" t="0" r="0" b="0"/>
          <a:pathLst>
            <a:path>
              <a:moveTo>
                <a:pt x="0" y="0"/>
              </a:moveTo>
              <a:lnTo>
                <a:pt x="999885"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96545"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748024" y="1188720"/>
          <a:ext cx="97041"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4089620" y="1634490"/>
          <a:ext cx="255588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b="1" kern="1200" dirty="0"/>
            <a:t>1918</a:t>
          </a:r>
        </a:p>
      </dsp:txBody>
      <dsp:txXfrm>
        <a:off x="4362046" y="1682004"/>
        <a:ext cx="2011033" cy="350742"/>
      </dsp:txXfrm>
    </dsp:sp>
    <dsp:sp modelId="{4EBF67CA-7B13-4FE6-A5D4-F2B5DBB8EF10}">
      <dsp:nvSpPr>
        <dsp:cNvPr id="0" name=""/>
        <dsp:cNvSpPr/>
      </dsp:nvSpPr>
      <dsp:spPr>
        <a:xfrm>
          <a:off x="3592642" y="2526029"/>
          <a:ext cx="3549841"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t" anchorCtr="1">
          <a:noAutofit/>
        </a:bodyPr>
        <a:lstStyle/>
        <a:p>
          <a:pPr marL="0" lvl="0" indent="0" algn="ctr" defTabSz="711200">
            <a:lnSpc>
              <a:spcPct val="90000"/>
            </a:lnSpc>
            <a:spcBef>
              <a:spcPct val="0"/>
            </a:spcBef>
            <a:spcAft>
              <a:spcPct val="35000"/>
            </a:spcAft>
            <a:buNone/>
          </a:pPr>
          <a:r>
            <a:rPr lang="en-US" sz="1600" kern="1200" dirty="0" err="1"/>
            <a:t>Fleishcer’s</a:t>
          </a:r>
          <a:r>
            <a:rPr lang="en-US" sz="1600" kern="1200" dirty="0"/>
            <a:t> animated series </a:t>
          </a:r>
          <a:r>
            <a:rPr lang="en-US" sz="1600" i="1" kern="1200" dirty="0"/>
            <a:t>Out of the Inkwell</a:t>
          </a:r>
          <a:br>
            <a:rPr lang="en-US" sz="1600" i="1" kern="1200" dirty="0"/>
          </a:br>
          <a:r>
            <a:rPr lang="en-US" sz="1600" i="0" kern="1200" dirty="0"/>
            <a:t>(1918-197) starring Koko the Clown.</a:t>
          </a:r>
        </a:p>
      </dsp:txBody>
      <dsp:txXfrm>
        <a:off x="3592642" y="2526029"/>
        <a:ext cx="3549841" cy="1188720"/>
      </dsp:txXfrm>
    </dsp:sp>
    <dsp:sp modelId="{61A8C36E-8A1B-40F2-AED1-4DCA68BADEF4}">
      <dsp:nvSpPr>
        <dsp:cNvPr id="0" name=""/>
        <dsp:cNvSpPr/>
      </dsp:nvSpPr>
      <dsp:spPr>
        <a:xfrm>
          <a:off x="6645506" y="1857375"/>
          <a:ext cx="946481" cy="0"/>
        </a:xfrm>
        <a:custGeom>
          <a:avLst/>
          <a:gdLst/>
          <a:ahLst/>
          <a:cxnLst/>
          <a:rect l="0" t="0" r="0" b="0"/>
          <a:pathLst>
            <a:path>
              <a:moveTo>
                <a:pt x="0" y="0"/>
              </a:moveTo>
              <a:lnTo>
                <a:pt x="94648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367563"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319615" y="2451734"/>
          <a:ext cx="95897"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591988" y="1634490"/>
          <a:ext cx="2311734"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b="1" kern="1200" dirty="0"/>
            <a:t>1934</a:t>
          </a:r>
        </a:p>
      </dsp:txBody>
      <dsp:txXfrm rot="10800000">
        <a:off x="7681142" y="1634490"/>
        <a:ext cx="2222580" cy="445770"/>
      </dsp:txXfrm>
    </dsp:sp>
    <dsp:sp modelId="{5401E5BC-5137-49E4-9201-53966AC64854}">
      <dsp:nvSpPr>
        <dsp:cNvPr id="0" name=""/>
        <dsp:cNvSpPr/>
      </dsp:nvSpPr>
      <dsp:spPr>
        <a:xfrm>
          <a:off x="7142484" y="0"/>
          <a:ext cx="3210742"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kern="1200" dirty="0"/>
            <a:t>Fleischer’s patent expires. Other studios</a:t>
          </a:r>
          <a:br>
            <a:rPr lang="en-US" sz="1600" kern="1200" dirty="0"/>
          </a:br>
          <a:r>
            <a:rPr lang="en-US" sz="1600" kern="1200" dirty="0"/>
            <a:t>begin using rotoscoping and a flood of</a:t>
          </a:r>
          <a:br>
            <a:rPr lang="en-US" sz="1600" kern="1200" dirty="0"/>
          </a:br>
          <a:r>
            <a:rPr lang="en-US" sz="1600" kern="1200" dirty="0"/>
            <a:t>animated works hit the silver screen.</a:t>
          </a:r>
        </a:p>
      </dsp:txBody>
      <dsp:txXfrm>
        <a:off x="7142484" y="0"/>
        <a:ext cx="3210742" cy="1188720"/>
      </dsp:txXfrm>
    </dsp:sp>
    <dsp:sp modelId="{74850E5A-A27F-4C49-B524-9BDA42FD5C7E}">
      <dsp:nvSpPr>
        <dsp:cNvPr id="0" name=""/>
        <dsp:cNvSpPr/>
      </dsp:nvSpPr>
      <dsp:spPr>
        <a:xfrm>
          <a:off x="8747855"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704487" y="1188720"/>
          <a:ext cx="86736"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2021-05-04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2021-05-04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2021-05-04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2021-05-04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2021-05-04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2021-05-04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2021-05-04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2021-05-04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2021-05-04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2021-05-04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2021-05-04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2021-05-04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2021-05-04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2021-05-04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2021-05-04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2021-05-04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2021-05-04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2021-05-04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l.acm.org/doi/10.1145/3072959.3073660"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dl.acm.org/doi/10.1145/3451270"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video" Target="https://www.youtube.com/embed/2HkzT_k-dss?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ucpress.edu/book/9780520261129/the-world-history-of-animation" TargetMode="External"/><Relationship Id="rId2" Type="http://schemas.openxmlformats.org/officeDocument/2006/relationships/hyperlink" Target="https://dcgi.fel.cvut.cz/home/sykorad/" TargetMode="External"/><Relationship Id="rId1" Type="http://schemas.openxmlformats.org/officeDocument/2006/relationships/slideLayout" Target="../slideLayouts/slideLayout2.xml"/><Relationship Id="rId6" Type="http://schemas.openxmlformats.org/officeDocument/2006/relationships/hyperlink" Target="https://dl.acm.org/doi/10.1145/3451270" TargetMode="External"/><Relationship Id="rId5" Type="http://schemas.openxmlformats.org/officeDocument/2006/relationships/hyperlink" Target="https://dl.acm.org/doi/10.1145/3072959.3073660" TargetMode="External"/><Relationship Id="rId4" Type="http://schemas.openxmlformats.org/officeDocument/2006/relationships/hyperlink" Target="https://dcgi.fel.cvut.cz/home/sykorad/Futschik21-EG.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tq_KOmXyVDo?feature=oembed"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ideo" Target="https://www.youtube.com/embed/_M7S2tjZG_A?start=74&amp;feature=oembed" TargetMode="Externa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dirty="0"/>
              <a:t>Artistic</a:t>
            </a:r>
            <a:br>
              <a:rPr lang="en-US" dirty="0"/>
            </a:br>
            <a:r>
              <a:rPr lang="en-US" dirty="0"/>
              <a:t>Style Transfer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lnSpcReduction="10000"/>
          </a:bodyPr>
          <a:lstStyle/>
          <a:p>
            <a:pPr algn="l"/>
            <a:r>
              <a:rPr lang="en-US" sz="1800" dirty="0">
                <a:solidFill>
                  <a:srgbClr val="FC05CB"/>
                </a:solidFill>
              </a:rPr>
              <a:t>Austin Hester</a:t>
            </a:r>
            <a:br>
              <a:rPr lang="en-US" sz="1800" dirty="0">
                <a:solidFill>
                  <a:srgbClr val="FC05CB"/>
                </a:solidFill>
              </a:rPr>
            </a:br>
            <a:r>
              <a:rPr lang="en-US" sz="1800" dirty="0">
                <a:solidFill>
                  <a:srgbClr val="FC05CB"/>
                </a:solidFill>
              </a:rPr>
              <a:t>CS 6420 – Image Processing</a:t>
            </a:r>
            <a:br>
              <a:rPr lang="en-US" sz="1800" dirty="0">
                <a:solidFill>
                  <a:srgbClr val="FC05CB"/>
                </a:solidFill>
              </a:rPr>
            </a:br>
            <a:r>
              <a:rPr lang="en-US" sz="1800" dirty="0">
                <a:solidFill>
                  <a:srgbClr val="FC05CB"/>
                </a:solidFill>
              </a:rPr>
              <a:t>Prof. Sanjiv Bhatia</a:t>
            </a:r>
            <a:br>
              <a:rPr lang="en-US" sz="1800" dirty="0">
                <a:solidFill>
                  <a:srgbClr val="FC05CB"/>
                </a:solidFill>
              </a:rPr>
            </a:br>
            <a:r>
              <a:rPr lang="en-US" sz="1800" dirty="0">
                <a:solidFill>
                  <a:srgbClr val="FC05CB"/>
                </a:solidFill>
              </a:rPr>
              <a:t>University of Missouri – St. Louis</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7A5A-9D4C-4B63-9BA8-CED236A9A5E5}"/>
              </a:ext>
            </a:extLst>
          </p:cNvPr>
          <p:cNvSpPr>
            <a:spLocks noGrp="1"/>
          </p:cNvSpPr>
          <p:nvPr>
            <p:ph type="title"/>
          </p:nvPr>
        </p:nvSpPr>
        <p:spPr/>
        <p:txBody>
          <a:bodyPr/>
          <a:lstStyle/>
          <a:p>
            <a:r>
              <a:rPr lang="en-US" dirty="0"/>
              <a:t>Code Snippets</a:t>
            </a:r>
          </a:p>
        </p:txBody>
      </p:sp>
      <p:sp>
        <p:nvSpPr>
          <p:cNvPr id="3" name="Text Placeholder 2">
            <a:extLst>
              <a:ext uri="{FF2B5EF4-FFF2-40B4-BE49-F238E27FC236}">
                <a16:creationId xmlns:a16="http://schemas.microsoft.com/office/drawing/2014/main" id="{3C93A7CE-B3D9-4831-968F-BF26A4CABF07}"/>
              </a:ext>
            </a:extLst>
          </p:cNvPr>
          <p:cNvSpPr>
            <a:spLocks noGrp="1"/>
          </p:cNvSpPr>
          <p:nvPr>
            <p:ph type="body" idx="1"/>
          </p:nvPr>
        </p:nvSpPr>
        <p:spPr/>
        <p:txBody>
          <a:bodyPr/>
          <a:lstStyle/>
          <a:p>
            <a:r>
              <a:rPr lang="en-US" dirty="0"/>
              <a:t>Code #1</a:t>
            </a:r>
          </a:p>
        </p:txBody>
      </p:sp>
      <p:sp>
        <p:nvSpPr>
          <p:cNvPr id="4" name="Text Placeholder 3">
            <a:extLst>
              <a:ext uri="{FF2B5EF4-FFF2-40B4-BE49-F238E27FC236}">
                <a16:creationId xmlns:a16="http://schemas.microsoft.com/office/drawing/2014/main" id="{72FF3110-8664-45F0-8098-5A401E3FF670}"/>
              </a:ext>
            </a:extLst>
          </p:cNvPr>
          <p:cNvSpPr>
            <a:spLocks noGrp="1"/>
          </p:cNvSpPr>
          <p:nvPr>
            <p:ph type="body" sz="half" idx="15"/>
          </p:nvPr>
        </p:nvSpPr>
        <p:spPr/>
        <p:txBody>
          <a:bodyPr/>
          <a:lstStyle/>
          <a:p>
            <a:endParaRPr lang="en-US" dirty="0"/>
          </a:p>
        </p:txBody>
      </p:sp>
      <p:sp>
        <p:nvSpPr>
          <p:cNvPr id="5" name="Text Placeholder 4">
            <a:extLst>
              <a:ext uri="{FF2B5EF4-FFF2-40B4-BE49-F238E27FC236}">
                <a16:creationId xmlns:a16="http://schemas.microsoft.com/office/drawing/2014/main" id="{DD85F84A-CD15-434B-B1F5-663E67322DC6}"/>
              </a:ext>
            </a:extLst>
          </p:cNvPr>
          <p:cNvSpPr>
            <a:spLocks noGrp="1"/>
          </p:cNvSpPr>
          <p:nvPr>
            <p:ph type="body" sz="quarter" idx="3"/>
          </p:nvPr>
        </p:nvSpPr>
        <p:spPr/>
        <p:txBody>
          <a:bodyPr/>
          <a:lstStyle/>
          <a:p>
            <a:r>
              <a:rPr lang="en-US" dirty="0"/>
              <a:t>Code #2</a:t>
            </a:r>
          </a:p>
        </p:txBody>
      </p:sp>
      <p:sp>
        <p:nvSpPr>
          <p:cNvPr id="6" name="Text Placeholder 5">
            <a:extLst>
              <a:ext uri="{FF2B5EF4-FFF2-40B4-BE49-F238E27FC236}">
                <a16:creationId xmlns:a16="http://schemas.microsoft.com/office/drawing/2014/main" id="{1D8DDBCA-227B-49F8-990E-CF10474EC8EA}"/>
              </a:ext>
            </a:extLst>
          </p:cNvPr>
          <p:cNvSpPr>
            <a:spLocks noGrp="1"/>
          </p:cNvSpPr>
          <p:nvPr>
            <p:ph type="body" sz="half" idx="16"/>
          </p:nvPr>
        </p:nvSpPr>
        <p:spPr/>
        <p:txBody>
          <a:bodyPr/>
          <a:lstStyle/>
          <a:p>
            <a:endParaRPr lang="en-US"/>
          </a:p>
        </p:txBody>
      </p:sp>
      <p:sp>
        <p:nvSpPr>
          <p:cNvPr id="7" name="Text Placeholder 6">
            <a:extLst>
              <a:ext uri="{FF2B5EF4-FFF2-40B4-BE49-F238E27FC236}">
                <a16:creationId xmlns:a16="http://schemas.microsoft.com/office/drawing/2014/main" id="{2C659FA0-1912-4FF6-95F2-A841842BB4E2}"/>
              </a:ext>
            </a:extLst>
          </p:cNvPr>
          <p:cNvSpPr>
            <a:spLocks noGrp="1"/>
          </p:cNvSpPr>
          <p:nvPr>
            <p:ph type="body" sz="quarter" idx="13"/>
          </p:nvPr>
        </p:nvSpPr>
        <p:spPr/>
        <p:txBody>
          <a:bodyPr/>
          <a:lstStyle/>
          <a:p>
            <a:r>
              <a:rPr lang="en-US" dirty="0"/>
              <a:t>Code #3</a:t>
            </a:r>
          </a:p>
        </p:txBody>
      </p:sp>
      <p:sp>
        <p:nvSpPr>
          <p:cNvPr id="8" name="Text Placeholder 7">
            <a:extLst>
              <a:ext uri="{FF2B5EF4-FFF2-40B4-BE49-F238E27FC236}">
                <a16:creationId xmlns:a16="http://schemas.microsoft.com/office/drawing/2014/main" id="{A1381DB9-3E35-47AF-809E-F6C8D772B3C5}"/>
              </a:ext>
            </a:extLst>
          </p:cNvPr>
          <p:cNvSpPr>
            <a:spLocks noGrp="1"/>
          </p:cNvSpPr>
          <p:nvPr>
            <p:ph type="body" sz="half" idx="17"/>
          </p:nvPr>
        </p:nvSpPr>
        <p:spPr/>
        <p:txBody>
          <a:bodyPr/>
          <a:lstStyle/>
          <a:p>
            <a:endParaRPr lang="en-US"/>
          </a:p>
        </p:txBody>
      </p:sp>
    </p:spTree>
    <p:extLst>
      <p:ext uri="{BB962C8B-B14F-4D97-AF65-F5344CB8AC3E}">
        <p14:creationId xmlns:p14="http://schemas.microsoft.com/office/powerpoint/2010/main" val="131538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A477-5122-4890-87E3-5FF45C7CE7B8}"/>
              </a:ext>
            </a:extLst>
          </p:cNvPr>
          <p:cNvSpPr>
            <a:spLocks noGrp="1"/>
          </p:cNvSpPr>
          <p:nvPr>
            <p:ph type="title"/>
          </p:nvPr>
        </p:nvSpPr>
        <p:spPr/>
        <p:txBody>
          <a:bodyPr/>
          <a:lstStyle/>
          <a:p>
            <a:r>
              <a:rPr lang="en-US" dirty="0"/>
              <a:t>Example of Implementation</a:t>
            </a:r>
          </a:p>
        </p:txBody>
      </p:sp>
      <p:sp>
        <p:nvSpPr>
          <p:cNvPr id="3" name="Text Placeholder 2">
            <a:extLst>
              <a:ext uri="{FF2B5EF4-FFF2-40B4-BE49-F238E27FC236}">
                <a16:creationId xmlns:a16="http://schemas.microsoft.com/office/drawing/2014/main" id="{AA81C224-599C-4E89-A1A0-5FBD8AC841D6}"/>
              </a:ext>
            </a:extLst>
          </p:cNvPr>
          <p:cNvSpPr>
            <a:spLocks noGrp="1"/>
          </p:cNvSpPr>
          <p:nvPr>
            <p:ph type="body" idx="1"/>
          </p:nvPr>
        </p:nvSpPr>
        <p:spPr/>
        <p:txBody>
          <a:bodyPr/>
          <a:lstStyle/>
          <a:p>
            <a:r>
              <a:rPr lang="en-US" dirty="0"/>
              <a:t>Template Image</a:t>
            </a:r>
          </a:p>
        </p:txBody>
      </p:sp>
      <p:sp>
        <p:nvSpPr>
          <p:cNvPr id="4" name="Text Placeholder 3">
            <a:extLst>
              <a:ext uri="{FF2B5EF4-FFF2-40B4-BE49-F238E27FC236}">
                <a16:creationId xmlns:a16="http://schemas.microsoft.com/office/drawing/2014/main" id="{1CB0E06E-4A24-483E-9D25-EB6D3A8A0E73}"/>
              </a:ext>
            </a:extLst>
          </p:cNvPr>
          <p:cNvSpPr>
            <a:spLocks noGrp="1"/>
          </p:cNvSpPr>
          <p:nvPr>
            <p:ph type="body" sz="half" idx="15"/>
          </p:nvPr>
        </p:nvSpPr>
        <p:spPr/>
        <p:txBody>
          <a:bodyPr/>
          <a:lstStyle/>
          <a:p>
            <a:endParaRPr lang="en-US" dirty="0"/>
          </a:p>
        </p:txBody>
      </p:sp>
      <p:sp>
        <p:nvSpPr>
          <p:cNvPr id="5" name="Text Placeholder 4">
            <a:extLst>
              <a:ext uri="{FF2B5EF4-FFF2-40B4-BE49-F238E27FC236}">
                <a16:creationId xmlns:a16="http://schemas.microsoft.com/office/drawing/2014/main" id="{98E00FA7-F63F-4C85-B5E7-1735DF515BFF}"/>
              </a:ext>
            </a:extLst>
          </p:cNvPr>
          <p:cNvSpPr>
            <a:spLocks noGrp="1"/>
          </p:cNvSpPr>
          <p:nvPr>
            <p:ph type="body" sz="quarter" idx="3"/>
          </p:nvPr>
        </p:nvSpPr>
        <p:spPr/>
        <p:txBody>
          <a:bodyPr/>
          <a:lstStyle/>
          <a:p>
            <a:r>
              <a:rPr lang="en-US" dirty="0"/>
              <a:t>Target Image</a:t>
            </a:r>
          </a:p>
        </p:txBody>
      </p:sp>
      <p:sp>
        <p:nvSpPr>
          <p:cNvPr id="6" name="Text Placeholder 5">
            <a:extLst>
              <a:ext uri="{FF2B5EF4-FFF2-40B4-BE49-F238E27FC236}">
                <a16:creationId xmlns:a16="http://schemas.microsoft.com/office/drawing/2014/main" id="{172D6BBB-8DBE-4FD4-9C6A-42A2AB040D2A}"/>
              </a:ext>
            </a:extLst>
          </p:cNvPr>
          <p:cNvSpPr>
            <a:spLocks noGrp="1"/>
          </p:cNvSpPr>
          <p:nvPr>
            <p:ph type="body" sz="half" idx="16"/>
          </p:nvPr>
        </p:nvSpPr>
        <p:spPr/>
        <p:txBody>
          <a:bodyPr/>
          <a:lstStyle/>
          <a:p>
            <a:endParaRPr lang="en-US" dirty="0"/>
          </a:p>
        </p:txBody>
      </p:sp>
      <p:sp>
        <p:nvSpPr>
          <p:cNvPr id="7" name="Text Placeholder 6">
            <a:extLst>
              <a:ext uri="{FF2B5EF4-FFF2-40B4-BE49-F238E27FC236}">
                <a16:creationId xmlns:a16="http://schemas.microsoft.com/office/drawing/2014/main" id="{00832708-58E7-4C45-97F0-FF5B288343F0}"/>
              </a:ext>
            </a:extLst>
          </p:cNvPr>
          <p:cNvSpPr>
            <a:spLocks noGrp="1"/>
          </p:cNvSpPr>
          <p:nvPr>
            <p:ph type="body" sz="quarter" idx="13"/>
          </p:nvPr>
        </p:nvSpPr>
        <p:spPr/>
        <p:txBody>
          <a:bodyPr/>
          <a:lstStyle/>
          <a:p>
            <a:r>
              <a:rPr lang="en-US" dirty="0"/>
              <a:t>My Result</a:t>
            </a:r>
          </a:p>
        </p:txBody>
      </p:sp>
      <p:sp>
        <p:nvSpPr>
          <p:cNvPr id="8" name="Text Placeholder 7">
            <a:extLst>
              <a:ext uri="{FF2B5EF4-FFF2-40B4-BE49-F238E27FC236}">
                <a16:creationId xmlns:a16="http://schemas.microsoft.com/office/drawing/2014/main" id="{8602D6AB-371C-4A47-8826-A872099E9046}"/>
              </a:ext>
            </a:extLst>
          </p:cNvPr>
          <p:cNvSpPr>
            <a:spLocks noGrp="1"/>
          </p:cNvSpPr>
          <p:nvPr>
            <p:ph type="body" sz="half" idx="17"/>
          </p:nvPr>
        </p:nvSpPr>
        <p:spPr/>
        <p:txBody>
          <a:bodyPr/>
          <a:lstStyle/>
          <a:p>
            <a:endParaRPr lang="en-US" dirty="0"/>
          </a:p>
        </p:txBody>
      </p:sp>
      <p:pic>
        <p:nvPicPr>
          <p:cNvPr id="10" name="Picture 9" descr="A tiger lying on a rock&#10;&#10;Description automatically generated with medium confidence">
            <a:extLst>
              <a:ext uri="{FF2B5EF4-FFF2-40B4-BE49-F238E27FC236}">
                <a16:creationId xmlns:a16="http://schemas.microsoft.com/office/drawing/2014/main" id="{2CCBF9A1-4710-4505-AAFC-0C9EBA9AFDB7}"/>
              </a:ext>
            </a:extLst>
          </p:cNvPr>
          <p:cNvPicPr>
            <a:picLocks noChangeAspect="1"/>
          </p:cNvPicPr>
          <p:nvPr/>
        </p:nvPicPr>
        <p:blipFill>
          <a:blip r:embed="rId2"/>
          <a:stretch>
            <a:fillRect/>
          </a:stretch>
        </p:blipFill>
        <p:spPr>
          <a:xfrm>
            <a:off x="924444" y="2768110"/>
            <a:ext cx="3249760" cy="3183749"/>
          </a:xfrm>
          <a:prstGeom prst="rect">
            <a:avLst/>
          </a:prstGeom>
        </p:spPr>
      </p:pic>
      <p:pic>
        <p:nvPicPr>
          <p:cNvPr id="12" name="Picture 11" descr="A picture containing person, wall, indoor, child&#10;&#10;Description automatically generated">
            <a:extLst>
              <a:ext uri="{FF2B5EF4-FFF2-40B4-BE49-F238E27FC236}">
                <a16:creationId xmlns:a16="http://schemas.microsoft.com/office/drawing/2014/main" id="{8C7A6748-6410-423E-AE2E-9838E8B7DAA2}"/>
              </a:ext>
            </a:extLst>
          </p:cNvPr>
          <p:cNvPicPr>
            <a:picLocks noChangeAspect="1"/>
          </p:cNvPicPr>
          <p:nvPr/>
        </p:nvPicPr>
        <p:blipFill>
          <a:blip r:embed="rId3"/>
          <a:stretch>
            <a:fillRect/>
          </a:stretch>
        </p:blipFill>
        <p:spPr>
          <a:xfrm>
            <a:off x="4451318" y="2768110"/>
            <a:ext cx="3291769" cy="3291769"/>
          </a:xfrm>
          <a:prstGeom prst="rect">
            <a:avLst/>
          </a:prstGeom>
        </p:spPr>
      </p:pic>
      <p:pic>
        <p:nvPicPr>
          <p:cNvPr id="14" name="Picture 13" descr="A picture containing mammal, big cat, tiger&#10;&#10;Description automatically generated">
            <a:extLst>
              <a:ext uri="{FF2B5EF4-FFF2-40B4-BE49-F238E27FC236}">
                <a16:creationId xmlns:a16="http://schemas.microsoft.com/office/drawing/2014/main" id="{D33597D6-C1EC-4DC5-B9AD-0CBAF97E549A}"/>
              </a:ext>
            </a:extLst>
          </p:cNvPr>
          <p:cNvPicPr>
            <a:picLocks noChangeAspect="1"/>
          </p:cNvPicPr>
          <p:nvPr/>
        </p:nvPicPr>
        <p:blipFill>
          <a:blip r:embed="rId4"/>
          <a:stretch>
            <a:fillRect/>
          </a:stretch>
        </p:blipFill>
        <p:spPr>
          <a:xfrm>
            <a:off x="7965904" y="2768109"/>
            <a:ext cx="3300984" cy="3300984"/>
          </a:xfrm>
          <a:prstGeom prst="rect">
            <a:avLst/>
          </a:prstGeom>
        </p:spPr>
      </p:pic>
    </p:spTree>
    <p:extLst>
      <p:ext uri="{BB962C8B-B14F-4D97-AF65-F5344CB8AC3E}">
        <p14:creationId xmlns:p14="http://schemas.microsoft.com/office/powerpoint/2010/main" val="4219740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A477-5122-4890-87E3-5FF45C7CE7B8}"/>
              </a:ext>
            </a:extLst>
          </p:cNvPr>
          <p:cNvSpPr>
            <a:spLocks noGrp="1"/>
          </p:cNvSpPr>
          <p:nvPr>
            <p:ph type="title"/>
          </p:nvPr>
        </p:nvSpPr>
        <p:spPr/>
        <p:txBody>
          <a:bodyPr/>
          <a:lstStyle/>
          <a:p>
            <a:r>
              <a:rPr lang="en-US" dirty="0"/>
              <a:t>Example of Implementation</a:t>
            </a:r>
          </a:p>
        </p:txBody>
      </p:sp>
      <p:sp>
        <p:nvSpPr>
          <p:cNvPr id="3" name="Text Placeholder 2">
            <a:extLst>
              <a:ext uri="{FF2B5EF4-FFF2-40B4-BE49-F238E27FC236}">
                <a16:creationId xmlns:a16="http://schemas.microsoft.com/office/drawing/2014/main" id="{AA81C224-599C-4E89-A1A0-5FBD8AC841D6}"/>
              </a:ext>
            </a:extLst>
          </p:cNvPr>
          <p:cNvSpPr>
            <a:spLocks noGrp="1"/>
          </p:cNvSpPr>
          <p:nvPr>
            <p:ph type="body" idx="1"/>
          </p:nvPr>
        </p:nvSpPr>
        <p:spPr/>
        <p:txBody>
          <a:bodyPr/>
          <a:lstStyle/>
          <a:p>
            <a:r>
              <a:rPr lang="en-US" dirty="0"/>
              <a:t>Template Image</a:t>
            </a:r>
          </a:p>
        </p:txBody>
      </p:sp>
      <p:sp>
        <p:nvSpPr>
          <p:cNvPr id="4" name="Text Placeholder 3">
            <a:extLst>
              <a:ext uri="{FF2B5EF4-FFF2-40B4-BE49-F238E27FC236}">
                <a16:creationId xmlns:a16="http://schemas.microsoft.com/office/drawing/2014/main" id="{1CB0E06E-4A24-483E-9D25-EB6D3A8A0E73}"/>
              </a:ext>
            </a:extLst>
          </p:cNvPr>
          <p:cNvSpPr>
            <a:spLocks noGrp="1"/>
          </p:cNvSpPr>
          <p:nvPr>
            <p:ph type="body" sz="half" idx="15"/>
          </p:nvPr>
        </p:nvSpPr>
        <p:spPr/>
        <p:txBody>
          <a:bodyPr/>
          <a:lstStyle/>
          <a:p>
            <a:endParaRPr lang="en-US"/>
          </a:p>
        </p:txBody>
      </p:sp>
      <p:sp>
        <p:nvSpPr>
          <p:cNvPr id="5" name="Text Placeholder 4">
            <a:extLst>
              <a:ext uri="{FF2B5EF4-FFF2-40B4-BE49-F238E27FC236}">
                <a16:creationId xmlns:a16="http://schemas.microsoft.com/office/drawing/2014/main" id="{98E00FA7-F63F-4C85-B5E7-1735DF515BFF}"/>
              </a:ext>
            </a:extLst>
          </p:cNvPr>
          <p:cNvSpPr>
            <a:spLocks noGrp="1"/>
          </p:cNvSpPr>
          <p:nvPr>
            <p:ph type="body" sz="quarter" idx="3"/>
          </p:nvPr>
        </p:nvSpPr>
        <p:spPr/>
        <p:txBody>
          <a:bodyPr/>
          <a:lstStyle/>
          <a:p>
            <a:r>
              <a:rPr lang="en-US" dirty="0"/>
              <a:t>Target Image</a:t>
            </a:r>
          </a:p>
        </p:txBody>
      </p:sp>
      <p:sp>
        <p:nvSpPr>
          <p:cNvPr id="6" name="Text Placeholder 5">
            <a:extLst>
              <a:ext uri="{FF2B5EF4-FFF2-40B4-BE49-F238E27FC236}">
                <a16:creationId xmlns:a16="http://schemas.microsoft.com/office/drawing/2014/main" id="{172D6BBB-8DBE-4FD4-9C6A-42A2AB040D2A}"/>
              </a:ext>
            </a:extLst>
          </p:cNvPr>
          <p:cNvSpPr>
            <a:spLocks noGrp="1"/>
          </p:cNvSpPr>
          <p:nvPr>
            <p:ph type="body" sz="half" idx="16"/>
          </p:nvPr>
        </p:nvSpPr>
        <p:spPr/>
        <p:txBody>
          <a:bodyPr/>
          <a:lstStyle/>
          <a:p>
            <a:endParaRPr lang="en-US" dirty="0"/>
          </a:p>
        </p:txBody>
      </p:sp>
      <p:sp>
        <p:nvSpPr>
          <p:cNvPr id="7" name="Text Placeholder 6">
            <a:extLst>
              <a:ext uri="{FF2B5EF4-FFF2-40B4-BE49-F238E27FC236}">
                <a16:creationId xmlns:a16="http://schemas.microsoft.com/office/drawing/2014/main" id="{00832708-58E7-4C45-97F0-FF5B288343F0}"/>
              </a:ext>
            </a:extLst>
          </p:cNvPr>
          <p:cNvSpPr>
            <a:spLocks noGrp="1"/>
          </p:cNvSpPr>
          <p:nvPr>
            <p:ph type="body" sz="quarter" idx="13"/>
          </p:nvPr>
        </p:nvSpPr>
        <p:spPr/>
        <p:txBody>
          <a:bodyPr/>
          <a:lstStyle/>
          <a:p>
            <a:r>
              <a:rPr lang="en-US" dirty="0"/>
              <a:t>My Result</a:t>
            </a:r>
          </a:p>
        </p:txBody>
      </p:sp>
      <p:sp>
        <p:nvSpPr>
          <p:cNvPr id="8" name="Text Placeholder 7">
            <a:extLst>
              <a:ext uri="{FF2B5EF4-FFF2-40B4-BE49-F238E27FC236}">
                <a16:creationId xmlns:a16="http://schemas.microsoft.com/office/drawing/2014/main" id="{8602D6AB-371C-4A47-8826-A872099E9046}"/>
              </a:ext>
            </a:extLst>
          </p:cNvPr>
          <p:cNvSpPr>
            <a:spLocks noGrp="1"/>
          </p:cNvSpPr>
          <p:nvPr>
            <p:ph type="body" sz="half" idx="17"/>
          </p:nvPr>
        </p:nvSpPr>
        <p:spPr/>
        <p:txBody>
          <a:bodyPr/>
          <a:lstStyle/>
          <a:p>
            <a:endParaRPr lang="en-US" dirty="0"/>
          </a:p>
        </p:txBody>
      </p:sp>
      <p:pic>
        <p:nvPicPr>
          <p:cNvPr id="9" name="Picture 8" descr="A picture containing person, wall, indoor, child&#10;&#10;Description automatically generated">
            <a:extLst>
              <a:ext uri="{FF2B5EF4-FFF2-40B4-BE49-F238E27FC236}">
                <a16:creationId xmlns:a16="http://schemas.microsoft.com/office/drawing/2014/main" id="{D43F83E5-181F-440E-A65B-85F5C1FE8A88}"/>
              </a:ext>
            </a:extLst>
          </p:cNvPr>
          <p:cNvPicPr>
            <a:picLocks noChangeAspect="1"/>
          </p:cNvPicPr>
          <p:nvPr/>
        </p:nvPicPr>
        <p:blipFill>
          <a:blip r:embed="rId2"/>
          <a:stretch>
            <a:fillRect/>
          </a:stretch>
        </p:blipFill>
        <p:spPr>
          <a:xfrm>
            <a:off x="4419748" y="2768110"/>
            <a:ext cx="3323340" cy="3323340"/>
          </a:xfrm>
          <a:prstGeom prst="rect">
            <a:avLst/>
          </a:prstGeom>
        </p:spPr>
      </p:pic>
      <p:pic>
        <p:nvPicPr>
          <p:cNvPr id="13" name="Picture 12" descr="A close up of a person&#10;&#10;Description automatically generated with medium confidence">
            <a:extLst>
              <a:ext uri="{FF2B5EF4-FFF2-40B4-BE49-F238E27FC236}">
                <a16:creationId xmlns:a16="http://schemas.microsoft.com/office/drawing/2014/main" id="{B807646D-D7E5-4D7C-9D6F-CC05E14A3F95}"/>
              </a:ext>
            </a:extLst>
          </p:cNvPr>
          <p:cNvPicPr>
            <a:picLocks noChangeAspect="1"/>
          </p:cNvPicPr>
          <p:nvPr/>
        </p:nvPicPr>
        <p:blipFill>
          <a:blip r:embed="rId3"/>
          <a:stretch>
            <a:fillRect/>
          </a:stretch>
        </p:blipFill>
        <p:spPr>
          <a:xfrm>
            <a:off x="924444" y="2768110"/>
            <a:ext cx="3323340" cy="3323340"/>
          </a:xfrm>
          <a:prstGeom prst="rect">
            <a:avLst/>
          </a:prstGeom>
        </p:spPr>
      </p:pic>
      <p:pic>
        <p:nvPicPr>
          <p:cNvPr id="15" name="Picture 14" descr="A picture containing person, wall, necktie, indoor&#10;&#10;Description automatically generated">
            <a:extLst>
              <a:ext uri="{FF2B5EF4-FFF2-40B4-BE49-F238E27FC236}">
                <a16:creationId xmlns:a16="http://schemas.microsoft.com/office/drawing/2014/main" id="{B0D1D3A8-1C66-4295-9692-FF4A72019AD6}"/>
              </a:ext>
            </a:extLst>
          </p:cNvPr>
          <p:cNvPicPr>
            <a:picLocks noChangeAspect="1"/>
          </p:cNvPicPr>
          <p:nvPr/>
        </p:nvPicPr>
        <p:blipFill>
          <a:blip r:embed="rId4"/>
          <a:stretch>
            <a:fillRect/>
          </a:stretch>
        </p:blipFill>
        <p:spPr>
          <a:xfrm>
            <a:off x="7944217" y="2768111"/>
            <a:ext cx="3323340" cy="3323340"/>
          </a:xfrm>
          <a:prstGeom prst="rect">
            <a:avLst/>
          </a:prstGeom>
        </p:spPr>
      </p:pic>
    </p:spTree>
    <p:extLst>
      <p:ext uri="{BB962C8B-B14F-4D97-AF65-F5344CB8AC3E}">
        <p14:creationId xmlns:p14="http://schemas.microsoft.com/office/powerpoint/2010/main" val="776106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A477-5122-4890-87E3-5FF45C7CE7B8}"/>
              </a:ext>
            </a:extLst>
          </p:cNvPr>
          <p:cNvSpPr>
            <a:spLocks noGrp="1"/>
          </p:cNvSpPr>
          <p:nvPr>
            <p:ph type="title"/>
          </p:nvPr>
        </p:nvSpPr>
        <p:spPr/>
        <p:txBody>
          <a:bodyPr/>
          <a:lstStyle/>
          <a:p>
            <a:r>
              <a:rPr lang="en-US" dirty="0"/>
              <a:t>Example of Implementation</a:t>
            </a:r>
          </a:p>
        </p:txBody>
      </p:sp>
      <p:sp>
        <p:nvSpPr>
          <p:cNvPr id="3" name="Text Placeholder 2">
            <a:extLst>
              <a:ext uri="{FF2B5EF4-FFF2-40B4-BE49-F238E27FC236}">
                <a16:creationId xmlns:a16="http://schemas.microsoft.com/office/drawing/2014/main" id="{AA81C224-599C-4E89-A1A0-5FBD8AC841D6}"/>
              </a:ext>
            </a:extLst>
          </p:cNvPr>
          <p:cNvSpPr>
            <a:spLocks noGrp="1"/>
          </p:cNvSpPr>
          <p:nvPr>
            <p:ph type="body" idx="1"/>
          </p:nvPr>
        </p:nvSpPr>
        <p:spPr/>
        <p:txBody>
          <a:bodyPr/>
          <a:lstStyle/>
          <a:p>
            <a:r>
              <a:rPr lang="en-US" dirty="0"/>
              <a:t>Template Image</a:t>
            </a:r>
          </a:p>
        </p:txBody>
      </p:sp>
      <p:sp>
        <p:nvSpPr>
          <p:cNvPr id="4" name="Text Placeholder 3">
            <a:extLst>
              <a:ext uri="{FF2B5EF4-FFF2-40B4-BE49-F238E27FC236}">
                <a16:creationId xmlns:a16="http://schemas.microsoft.com/office/drawing/2014/main" id="{1CB0E06E-4A24-483E-9D25-EB6D3A8A0E73}"/>
              </a:ext>
            </a:extLst>
          </p:cNvPr>
          <p:cNvSpPr>
            <a:spLocks noGrp="1"/>
          </p:cNvSpPr>
          <p:nvPr>
            <p:ph type="body" sz="half" idx="15"/>
          </p:nvPr>
        </p:nvSpPr>
        <p:spPr/>
        <p:txBody>
          <a:bodyPr/>
          <a:lstStyle/>
          <a:p>
            <a:endParaRPr lang="en-US"/>
          </a:p>
        </p:txBody>
      </p:sp>
      <p:sp>
        <p:nvSpPr>
          <p:cNvPr id="5" name="Text Placeholder 4">
            <a:extLst>
              <a:ext uri="{FF2B5EF4-FFF2-40B4-BE49-F238E27FC236}">
                <a16:creationId xmlns:a16="http://schemas.microsoft.com/office/drawing/2014/main" id="{98E00FA7-F63F-4C85-B5E7-1735DF515BFF}"/>
              </a:ext>
            </a:extLst>
          </p:cNvPr>
          <p:cNvSpPr>
            <a:spLocks noGrp="1"/>
          </p:cNvSpPr>
          <p:nvPr>
            <p:ph type="body" sz="quarter" idx="3"/>
          </p:nvPr>
        </p:nvSpPr>
        <p:spPr/>
        <p:txBody>
          <a:bodyPr/>
          <a:lstStyle/>
          <a:p>
            <a:r>
              <a:rPr lang="en-US" dirty="0"/>
              <a:t>Target Image</a:t>
            </a:r>
          </a:p>
        </p:txBody>
      </p:sp>
      <p:sp>
        <p:nvSpPr>
          <p:cNvPr id="6" name="Text Placeholder 5">
            <a:extLst>
              <a:ext uri="{FF2B5EF4-FFF2-40B4-BE49-F238E27FC236}">
                <a16:creationId xmlns:a16="http://schemas.microsoft.com/office/drawing/2014/main" id="{172D6BBB-8DBE-4FD4-9C6A-42A2AB040D2A}"/>
              </a:ext>
            </a:extLst>
          </p:cNvPr>
          <p:cNvSpPr>
            <a:spLocks noGrp="1"/>
          </p:cNvSpPr>
          <p:nvPr>
            <p:ph type="body" sz="half" idx="16"/>
          </p:nvPr>
        </p:nvSpPr>
        <p:spPr/>
        <p:txBody>
          <a:bodyPr/>
          <a:lstStyle/>
          <a:p>
            <a:endParaRPr lang="en-US"/>
          </a:p>
        </p:txBody>
      </p:sp>
      <p:sp>
        <p:nvSpPr>
          <p:cNvPr id="7" name="Text Placeholder 6">
            <a:extLst>
              <a:ext uri="{FF2B5EF4-FFF2-40B4-BE49-F238E27FC236}">
                <a16:creationId xmlns:a16="http://schemas.microsoft.com/office/drawing/2014/main" id="{00832708-58E7-4C45-97F0-FF5B288343F0}"/>
              </a:ext>
            </a:extLst>
          </p:cNvPr>
          <p:cNvSpPr>
            <a:spLocks noGrp="1"/>
          </p:cNvSpPr>
          <p:nvPr>
            <p:ph type="body" sz="quarter" idx="13"/>
          </p:nvPr>
        </p:nvSpPr>
        <p:spPr/>
        <p:txBody>
          <a:bodyPr/>
          <a:lstStyle/>
          <a:p>
            <a:r>
              <a:rPr lang="en-US" dirty="0"/>
              <a:t>My Result</a:t>
            </a:r>
          </a:p>
        </p:txBody>
      </p:sp>
      <p:sp>
        <p:nvSpPr>
          <p:cNvPr id="8" name="Text Placeholder 7">
            <a:extLst>
              <a:ext uri="{FF2B5EF4-FFF2-40B4-BE49-F238E27FC236}">
                <a16:creationId xmlns:a16="http://schemas.microsoft.com/office/drawing/2014/main" id="{8602D6AB-371C-4A47-8826-A872099E9046}"/>
              </a:ext>
            </a:extLst>
          </p:cNvPr>
          <p:cNvSpPr>
            <a:spLocks noGrp="1"/>
          </p:cNvSpPr>
          <p:nvPr>
            <p:ph type="body" sz="half" idx="17"/>
          </p:nvPr>
        </p:nvSpPr>
        <p:spPr/>
        <p:txBody>
          <a:bodyPr/>
          <a:lstStyle/>
          <a:p>
            <a:endParaRPr lang="en-US" dirty="0"/>
          </a:p>
        </p:txBody>
      </p:sp>
    </p:spTree>
    <p:extLst>
      <p:ext uri="{BB962C8B-B14F-4D97-AF65-F5344CB8AC3E}">
        <p14:creationId xmlns:p14="http://schemas.microsoft.com/office/powerpoint/2010/main" val="4182786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 Artistic Detail</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Artistic styles with fine details are harder to transfer due to averaging and warping.</a:t>
            </a:r>
          </a:p>
          <a:p>
            <a:r>
              <a:rPr lang="en-US" dirty="0"/>
              <a:t>Artists depict a “mood,” which can be difficult to transfer to a target image.</a:t>
            </a:r>
          </a:p>
          <a:p>
            <a:r>
              <a:rPr lang="en-US" dirty="0"/>
              <a:t>Textures are difficult to transfer for the same reason as fine details.</a:t>
            </a:r>
          </a:p>
          <a:p>
            <a:endParaRPr lang="en-US" dirty="0"/>
          </a:p>
        </p:txBody>
      </p:sp>
    </p:spTree>
    <p:extLst>
      <p:ext uri="{BB962C8B-B14F-4D97-AF65-F5344CB8AC3E}">
        <p14:creationId xmlns:p14="http://schemas.microsoft.com/office/powerpoint/2010/main" val="3592183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 Identity Preservation</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Need to transfer artistic style from source image to target image, while preserving the identity of the target.</a:t>
            </a:r>
          </a:p>
          <a:p>
            <a:pPr lvl="1"/>
            <a:r>
              <a:rPr lang="en-US" dirty="0"/>
              <a:t>e.g. Source image: Mona Lisa. Target image: Bill Gates.</a:t>
            </a:r>
          </a:p>
          <a:p>
            <a:pPr lvl="2"/>
            <a:r>
              <a:rPr lang="en-US" dirty="0"/>
              <a:t>We want our target image, Bill Gates, to be drawn in the same style as Mona Lisa, but the output image should still be identifiable as a portrait of Bill Gates.</a:t>
            </a:r>
          </a:p>
          <a:p>
            <a:pPr lvl="1"/>
            <a:r>
              <a:rPr lang="en-US" dirty="0"/>
              <a:t>Preserve attributes such as the shape, size, and position of facial features.</a:t>
            </a:r>
          </a:p>
          <a:p>
            <a:endParaRPr lang="en-US" dirty="0"/>
          </a:p>
        </p:txBody>
      </p:sp>
    </p:spTree>
    <p:extLst>
      <p:ext uri="{BB962C8B-B14F-4D97-AF65-F5344CB8AC3E}">
        <p14:creationId xmlns:p14="http://schemas.microsoft.com/office/powerpoint/2010/main" val="2004225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 Video</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Temporal cohesion</a:t>
            </a:r>
          </a:p>
          <a:p>
            <a:r>
              <a:rPr lang="en-US" dirty="0"/>
              <a:t>Object tracking</a:t>
            </a:r>
          </a:p>
          <a:p>
            <a:r>
              <a:rPr lang="en-US" dirty="0"/>
              <a:t>Optical Flow</a:t>
            </a:r>
          </a:p>
          <a:p>
            <a:endParaRPr lang="en-US" dirty="0"/>
          </a:p>
          <a:p>
            <a:endParaRPr lang="en-US" dirty="0"/>
          </a:p>
        </p:txBody>
      </p:sp>
    </p:spTree>
    <p:extLst>
      <p:ext uri="{BB962C8B-B14F-4D97-AF65-F5344CB8AC3E}">
        <p14:creationId xmlns:p14="http://schemas.microsoft.com/office/powerpoint/2010/main" val="262052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 Indecision</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As I was learning more in class, my idea on how to implement a solution kept changing.</a:t>
            </a:r>
          </a:p>
          <a:p>
            <a:r>
              <a:rPr lang="en-US" dirty="0"/>
              <a:t>I ended up watching output-result videos, in awe, for far too long.</a:t>
            </a:r>
          </a:p>
          <a:p>
            <a:r>
              <a:rPr lang="en-US" dirty="0"/>
              <a:t>Other out-of-scope problems include client launches at work and the map project(s) taking a lot of time.</a:t>
            </a:r>
          </a:p>
          <a:p>
            <a:pPr lvl="1"/>
            <a:r>
              <a:rPr lang="en-US" dirty="0"/>
              <a:t>The class projects did help a lot in teaching me OpenCV enough to get some results from my implementation.</a:t>
            </a:r>
          </a:p>
          <a:p>
            <a:endParaRPr lang="en-US" dirty="0"/>
          </a:p>
        </p:txBody>
      </p:sp>
    </p:spTree>
    <p:extLst>
      <p:ext uri="{BB962C8B-B14F-4D97-AF65-F5344CB8AC3E}">
        <p14:creationId xmlns:p14="http://schemas.microsoft.com/office/powerpoint/2010/main" val="18148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5B6D-4D1D-405C-8F90-60198742346A}"/>
              </a:ext>
            </a:extLst>
          </p:cNvPr>
          <p:cNvSpPr>
            <a:spLocks noGrp="1"/>
          </p:cNvSpPr>
          <p:nvPr>
            <p:ph type="title"/>
          </p:nvPr>
        </p:nvSpPr>
        <p:spPr>
          <a:xfrm>
            <a:off x="913795" y="609599"/>
            <a:ext cx="3706889" cy="3258081"/>
          </a:xfrm>
        </p:spPr>
        <p:txBody>
          <a:bodyPr>
            <a:normAutofit/>
          </a:bodyPr>
          <a:lstStyle/>
          <a:p>
            <a:r>
              <a:rPr lang="en-US" sz="2800" dirty="0"/>
              <a:t>Example-Based Synthesis of Stylized Facial Animations</a:t>
            </a:r>
          </a:p>
        </p:txBody>
      </p:sp>
      <p:sp>
        <p:nvSpPr>
          <p:cNvPr id="3" name="Content Placeholder 2">
            <a:extLst>
              <a:ext uri="{FF2B5EF4-FFF2-40B4-BE49-F238E27FC236}">
                <a16:creationId xmlns:a16="http://schemas.microsoft.com/office/drawing/2014/main" id="{8F5BB1C6-D016-4DF0-AB5B-A3233911CBAE}"/>
              </a:ext>
            </a:extLst>
          </p:cNvPr>
          <p:cNvSpPr>
            <a:spLocks noGrp="1"/>
          </p:cNvSpPr>
          <p:nvPr>
            <p:ph idx="1"/>
          </p:nvPr>
        </p:nvSpPr>
        <p:spPr/>
        <p:txBody>
          <a:bodyPr/>
          <a:lstStyle/>
          <a:p>
            <a:r>
              <a:rPr lang="en-US" dirty="0"/>
              <a:t>topics</a:t>
            </a:r>
          </a:p>
        </p:txBody>
      </p:sp>
      <p:sp>
        <p:nvSpPr>
          <p:cNvPr id="4" name="Text Placeholder 3">
            <a:extLst>
              <a:ext uri="{FF2B5EF4-FFF2-40B4-BE49-F238E27FC236}">
                <a16:creationId xmlns:a16="http://schemas.microsoft.com/office/drawing/2014/main" id="{08ABD50B-2112-4C70-AE4F-D5FC8D25411F}"/>
              </a:ext>
            </a:extLst>
          </p:cNvPr>
          <p:cNvSpPr>
            <a:spLocks noGrp="1"/>
          </p:cNvSpPr>
          <p:nvPr>
            <p:ph type="body" sz="half" idx="2"/>
          </p:nvPr>
        </p:nvSpPr>
        <p:spPr>
          <a:xfrm>
            <a:off x="913795" y="3867681"/>
            <a:ext cx="3706889" cy="1821919"/>
          </a:xfrm>
        </p:spPr>
        <p:txBody>
          <a:bodyPr/>
          <a:lstStyle/>
          <a:p>
            <a:r>
              <a:rPr lang="en-US" sz="1600" dirty="0" err="1"/>
              <a:t>Jamriška</a:t>
            </a:r>
            <a:r>
              <a:rPr lang="en-US" sz="1600" dirty="0"/>
              <a:t> et al., (</a:t>
            </a:r>
            <a:r>
              <a:rPr lang="en-US" sz="1600" i="1" dirty="0"/>
              <a:t>ACM Transactions on Graphics 2017</a:t>
            </a:r>
            <a:r>
              <a:rPr lang="en-US" sz="1600" dirty="0"/>
              <a:t>). </a:t>
            </a:r>
            <a:r>
              <a:rPr lang="en-US" sz="1600" dirty="0">
                <a:hlinkClick r:id="rId2"/>
              </a:rPr>
              <a:t>https://dl.acm.org/doi/10.1145/3072959.3073660</a:t>
            </a:r>
            <a:endParaRPr lang="en-US" dirty="0"/>
          </a:p>
        </p:txBody>
      </p:sp>
    </p:spTree>
    <p:extLst>
      <p:ext uri="{BB962C8B-B14F-4D97-AF65-F5344CB8AC3E}">
        <p14:creationId xmlns:p14="http://schemas.microsoft.com/office/powerpoint/2010/main" val="368805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1851-DB07-45E1-BD90-6FBF5249FD93}"/>
              </a:ext>
            </a:extLst>
          </p:cNvPr>
          <p:cNvSpPr>
            <a:spLocks noGrp="1"/>
          </p:cNvSpPr>
          <p:nvPr>
            <p:ph type="title"/>
          </p:nvPr>
        </p:nvSpPr>
        <p:spPr/>
        <p:txBody>
          <a:bodyPr/>
          <a:lstStyle/>
          <a:p>
            <a:r>
              <a:rPr lang="en-US" dirty="0"/>
              <a:t>Paper Selection #1 Examples</a:t>
            </a:r>
          </a:p>
        </p:txBody>
      </p:sp>
      <p:sp>
        <p:nvSpPr>
          <p:cNvPr id="3" name="Text Placeholder 2">
            <a:extLst>
              <a:ext uri="{FF2B5EF4-FFF2-40B4-BE49-F238E27FC236}">
                <a16:creationId xmlns:a16="http://schemas.microsoft.com/office/drawing/2014/main" id="{B78FDC31-FC99-4CEF-B221-62259E6B075F}"/>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6898CC3-40D5-46E9-85A3-AA2F91AFEF1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1B1A2134-0831-4ED5-BD40-33830B4597DD}"/>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FE5F5B6-2CE6-441B-8EF8-F6C99425D77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22471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B764-15F0-482F-B2CC-9E33810D60BC}"/>
              </a:ext>
            </a:extLst>
          </p:cNvPr>
          <p:cNvSpPr>
            <a:spLocks noGrp="1"/>
          </p:cNvSpPr>
          <p:nvPr>
            <p:ph type="title"/>
          </p:nvPr>
        </p:nvSpPr>
        <p:spPr>
          <a:xfrm>
            <a:off x="924441" y="609600"/>
            <a:ext cx="3706889" cy="816078"/>
          </a:xfrm>
        </p:spPr>
        <p:txBody>
          <a:bodyPr>
            <a:normAutofit fontScale="90000"/>
          </a:bodyPr>
          <a:lstStyle/>
          <a:p>
            <a:r>
              <a:rPr lang="en-US" sz="5400" dirty="0"/>
              <a:t>History</a:t>
            </a:r>
          </a:p>
        </p:txBody>
      </p:sp>
      <p:sp>
        <p:nvSpPr>
          <p:cNvPr id="3" name="Content Placeholder 2">
            <a:extLst>
              <a:ext uri="{FF2B5EF4-FFF2-40B4-BE49-F238E27FC236}">
                <a16:creationId xmlns:a16="http://schemas.microsoft.com/office/drawing/2014/main" id="{088874D3-F036-44F9-838F-5CF42950600A}"/>
              </a:ext>
            </a:extLst>
          </p:cNvPr>
          <p:cNvSpPr>
            <a:spLocks noGrp="1"/>
          </p:cNvSpPr>
          <p:nvPr>
            <p:ph idx="1"/>
          </p:nvPr>
        </p:nvSpPr>
        <p:spPr/>
        <p:txBody>
          <a:bodyPr>
            <a:normAutofit/>
          </a:bodyPr>
          <a:lstStyle/>
          <a:p>
            <a:r>
              <a:rPr lang="en-US" sz="2000" dirty="0"/>
              <a:t>In the late 19</a:t>
            </a:r>
            <a:r>
              <a:rPr lang="en-US" sz="2000" baseline="30000" dirty="0"/>
              <a:t>th</a:t>
            </a:r>
            <a:r>
              <a:rPr lang="en-US" sz="2000" dirty="0"/>
              <a:t> century, Eadweard Muybridge’s horse sequences were painted on glass discs.</a:t>
            </a:r>
          </a:p>
          <a:p>
            <a:pPr lvl="1"/>
            <a:r>
              <a:rPr lang="en-US" sz="1800" dirty="0"/>
              <a:t>These discs were used in a special projector called a </a:t>
            </a:r>
            <a:r>
              <a:rPr lang="en-US" sz="1800" b="1" dirty="0"/>
              <a:t>zoopraxiscope</a:t>
            </a:r>
            <a:r>
              <a:rPr lang="en-US" sz="1800" dirty="0"/>
              <a:t>, which they display in the bug-house at the St. Louis Zoo.</a:t>
            </a:r>
          </a:p>
          <a:p>
            <a:r>
              <a:rPr lang="en-US" sz="2000" dirty="0"/>
              <a:t>Also in the late 19</a:t>
            </a:r>
            <a:r>
              <a:rPr lang="en-US" sz="2000" baseline="30000" dirty="0"/>
              <a:t>th</a:t>
            </a:r>
            <a:r>
              <a:rPr lang="en-US" sz="2000" dirty="0"/>
              <a:t> century, </a:t>
            </a:r>
            <a:r>
              <a:rPr lang="en-US" sz="2000" b="1" dirty="0"/>
              <a:t>Claymation</a:t>
            </a:r>
            <a:r>
              <a:rPr lang="en-US" sz="2000" dirty="0"/>
              <a:t> appears.</a:t>
            </a:r>
          </a:p>
          <a:p>
            <a:pPr lvl="1"/>
            <a:r>
              <a:rPr lang="en-US" sz="1800" dirty="0"/>
              <a:t>Pros: Real-life lighting, more concrete scenery.</a:t>
            </a:r>
          </a:p>
          <a:p>
            <a:pPr lvl="1"/>
            <a:r>
              <a:rPr lang="en-US" sz="1800" dirty="0"/>
              <a:t>Cons: Tedious, need a lot of clay.</a:t>
            </a:r>
          </a:p>
          <a:p>
            <a:r>
              <a:rPr lang="en-US" sz="2000" dirty="0"/>
              <a:t>In 1915, Max Fleischer invents </a:t>
            </a:r>
            <a:r>
              <a:rPr lang="en-US" sz="2000" b="1" dirty="0"/>
              <a:t>Rotoscoping</a:t>
            </a:r>
            <a:r>
              <a:rPr lang="en-US" sz="2000" dirty="0"/>
              <a:t>, which inspires many future animators.</a:t>
            </a:r>
          </a:p>
          <a:p>
            <a:r>
              <a:rPr lang="en-US" sz="2000" b="1" dirty="0"/>
              <a:t>Computer-Generated Imagery</a:t>
            </a:r>
            <a:r>
              <a:rPr lang="en-US" sz="2000" dirty="0"/>
              <a:t> (CGI) first used in 1986 for </a:t>
            </a:r>
            <a:r>
              <a:rPr lang="en-US" sz="2000" i="1" dirty="0"/>
              <a:t>Flight of the Navigator</a:t>
            </a:r>
            <a:r>
              <a:rPr lang="en-US" sz="2000" dirty="0"/>
              <a:t>.</a:t>
            </a:r>
          </a:p>
        </p:txBody>
      </p:sp>
      <p:pic>
        <p:nvPicPr>
          <p:cNvPr id="6" name="Picture 5" descr="The World History of Animation. Cavalier [2011]">
            <a:extLst>
              <a:ext uri="{FF2B5EF4-FFF2-40B4-BE49-F238E27FC236}">
                <a16:creationId xmlns:a16="http://schemas.microsoft.com/office/drawing/2014/main" id="{F729FE89-EDE5-43DD-A19F-9C863DF1EC9F}"/>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924440" y="2036025"/>
            <a:ext cx="3706889" cy="4212375"/>
          </a:xfrm>
          <a:prstGeom prst="rect">
            <a:avLst/>
          </a:prstGeom>
        </p:spPr>
      </p:pic>
      <p:pic>
        <p:nvPicPr>
          <p:cNvPr id="7" name="Picture 6" descr="Eadweard Muybridge's &quot;Horse in Motion&quot; painted on metal discs.">
            <a:extLst>
              <a:ext uri="{FF2B5EF4-FFF2-40B4-BE49-F238E27FC236}">
                <a16:creationId xmlns:a16="http://schemas.microsoft.com/office/drawing/2014/main" id="{11187BF6-69FA-44A2-9D3F-C2B5EE7D9B27}"/>
              </a:ext>
            </a:extLst>
          </p:cNvPr>
          <p:cNvPicPr>
            <a:picLocks noChangeAspect="1"/>
          </p:cNvPicPr>
          <p:nvPr/>
        </p:nvPicPr>
        <p:blipFill>
          <a:blip r:embed="rId3"/>
          <a:stretch>
            <a:fillRect/>
          </a:stretch>
        </p:blipFill>
        <p:spPr>
          <a:xfrm>
            <a:off x="8791057" y="4994276"/>
            <a:ext cx="2476500" cy="1390650"/>
          </a:xfrm>
          <a:prstGeom prst="rect">
            <a:avLst/>
          </a:prstGeom>
        </p:spPr>
      </p:pic>
    </p:spTree>
    <p:extLst>
      <p:ext uri="{BB962C8B-B14F-4D97-AF65-F5344CB8AC3E}">
        <p14:creationId xmlns:p14="http://schemas.microsoft.com/office/powerpoint/2010/main" val="2739459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B874-BEBB-4CCB-A35C-FB03A6F6ECBF}"/>
              </a:ext>
            </a:extLst>
          </p:cNvPr>
          <p:cNvSpPr>
            <a:spLocks noGrp="1"/>
          </p:cNvSpPr>
          <p:nvPr>
            <p:ph type="title"/>
          </p:nvPr>
        </p:nvSpPr>
        <p:spPr>
          <a:xfrm>
            <a:off x="913795" y="609599"/>
            <a:ext cx="3706889" cy="3115055"/>
          </a:xfrm>
        </p:spPr>
        <p:txBody>
          <a:bodyPr/>
          <a:lstStyle/>
          <a:p>
            <a:r>
              <a:rPr lang="en-US" sz="2800" dirty="0" err="1"/>
              <a:t>FaceBlit</a:t>
            </a:r>
            <a:r>
              <a:rPr lang="en-US" sz="2800" dirty="0"/>
              <a:t>: Instant Real-time Example-based Style Transfer to Facial Videos</a:t>
            </a:r>
            <a:endParaRPr lang="en-US" dirty="0"/>
          </a:p>
        </p:txBody>
      </p:sp>
      <p:sp>
        <p:nvSpPr>
          <p:cNvPr id="3" name="Content Placeholder 2">
            <a:extLst>
              <a:ext uri="{FF2B5EF4-FFF2-40B4-BE49-F238E27FC236}">
                <a16:creationId xmlns:a16="http://schemas.microsoft.com/office/drawing/2014/main" id="{6AB8072C-1221-4361-86A7-AC2F702D26D4}"/>
              </a:ext>
            </a:extLst>
          </p:cNvPr>
          <p:cNvSpPr>
            <a:spLocks noGrp="1"/>
          </p:cNvSpPr>
          <p:nvPr>
            <p:ph idx="1"/>
          </p:nvPr>
        </p:nvSpPr>
        <p:spPr/>
        <p:txBody>
          <a:bodyPr/>
          <a:lstStyle/>
          <a:p>
            <a:r>
              <a:rPr lang="en-US" dirty="0"/>
              <a:t>topics</a:t>
            </a:r>
          </a:p>
        </p:txBody>
      </p:sp>
      <p:sp>
        <p:nvSpPr>
          <p:cNvPr id="4" name="Text Placeholder 3">
            <a:extLst>
              <a:ext uri="{FF2B5EF4-FFF2-40B4-BE49-F238E27FC236}">
                <a16:creationId xmlns:a16="http://schemas.microsoft.com/office/drawing/2014/main" id="{57A2C2C2-1915-4006-8594-FC1797956471}"/>
              </a:ext>
            </a:extLst>
          </p:cNvPr>
          <p:cNvSpPr>
            <a:spLocks noGrp="1"/>
          </p:cNvSpPr>
          <p:nvPr>
            <p:ph type="body" sz="half" idx="2"/>
          </p:nvPr>
        </p:nvSpPr>
        <p:spPr>
          <a:xfrm>
            <a:off x="913795" y="3724655"/>
            <a:ext cx="3706889" cy="1964945"/>
          </a:xfrm>
        </p:spPr>
        <p:txBody>
          <a:bodyPr/>
          <a:lstStyle/>
          <a:p>
            <a:r>
              <a:rPr lang="en-US" sz="1600" dirty="0" err="1"/>
              <a:t>Texler</a:t>
            </a:r>
            <a:r>
              <a:rPr lang="en-US" sz="1600" dirty="0"/>
              <a:t> et al., (</a:t>
            </a:r>
            <a:r>
              <a:rPr lang="en-US" sz="1600" i="1" dirty="0"/>
              <a:t>Proceedings of the ACM on CGIT April 2021</a:t>
            </a:r>
            <a:r>
              <a:rPr lang="en-US" sz="1600" dirty="0"/>
              <a:t>). </a:t>
            </a:r>
            <a:r>
              <a:rPr lang="en-US" sz="1600" dirty="0">
                <a:hlinkClick r:id="rId2"/>
              </a:rPr>
              <a:t>https://dl.acm.org/doi/10.1145/3451270</a:t>
            </a:r>
            <a:endParaRPr lang="en-US" sz="1600" dirty="0"/>
          </a:p>
        </p:txBody>
      </p:sp>
    </p:spTree>
    <p:extLst>
      <p:ext uri="{BB962C8B-B14F-4D97-AF65-F5344CB8AC3E}">
        <p14:creationId xmlns:p14="http://schemas.microsoft.com/office/powerpoint/2010/main" val="1952004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1851-DB07-45E1-BD90-6FBF5249FD93}"/>
              </a:ext>
            </a:extLst>
          </p:cNvPr>
          <p:cNvSpPr>
            <a:spLocks noGrp="1"/>
          </p:cNvSpPr>
          <p:nvPr>
            <p:ph type="title"/>
          </p:nvPr>
        </p:nvSpPr>
        <p:spPr/>
        <p:txBody>
          <a:bodyPr/>
          <a:lstStyle/>
          <a:p>
            <a:r>
              <a:rPr lang="en-US" dirty="0"/>
              <a:t>Paper Selection #2 Examples</a:t>
            </a:r>
          </a:p>
        </p:txBody>
      </p:sp>
      <p:sp>
        <p:nvSpPr>
          <p:cNvPr id="3" name="Text Placeholder 2">
            <a:extLst>
              <a:ext uri="{FF2B5EF4-FFF2-40B4-BE49-F238E27FC236}">
                <a16:creationId xmlns:a16="http://schemas.microsoft.com/office/drawing/2014/main" id="{B78FDC31-FC99-4CEF-B221-62259E6B075F}"/>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6898CC3-40D5-46E9-85A3-AA2F91AFEF1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1B1A2134-0831-4ED5-BD40-33830B4597DD}"/>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FE5F5B6-2CE6-441B-8EF8-F6C99425D77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342540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C7FAE-0A8F-44E8-A74C-9D71436B3D58}"/>
              </a:ext>
            </a:extLst>
          </p:cNvPr>
          <p:cNvSpPr>
            <a:spLocks noGrp="1"/>
          </p:cNvSpPr>
          <p:nvPr>
            <p:ph type="title"/>
          </p:nvPr>
        </p:nvSpPr>
        <p:spPr/>
        <p:txBody>
          <a:bodyPr/>
          <a:lstStyle/>
          <a:p>
            <a:r>
              <a:rPr lang="en-US" dirty="0"/>
              <a:t>Future Work</a:t>
            </a:r>
          </a:p>
        </p:txBody>
      </p:sp>
      <p:sp>
        <p:nvSpPr>
          <p:cNvPr id="3" name="Picture Placeholder 2">
            <a:extLst>
              <a:ext uri="{FF2B5EF4-FFF2-40B4-BE49-F238E27FC236}">
                <a16:creationId xmlns:a16="http://schemas.microsoft.com/office/drawing/2014/main" id="{8CF09ED7-F2E9-451B-ACAF-7C5914B288C7}"/>
              </a:ext>
            </a:extLst>
          </p:cNvPr>
          <p:cNvSpPr>
            <a:spLocks noGrp="1"/>
          </p:cNvSpPr>
          <p:nvPr>
            <p:ph type="pic" idx="1"/>
          </p:nvPr>
        </p:nvSpPr>
        <p:spPr/>
      </p:sp>
      <p:sp>
        <p:nvSpPr>
          <p:cNvPr id="4" name="Text Placeholder 3">
            <a:extLst>
              <a:ext uri="{FF2B5EF4-FFF2-40B4-BE49-F238E27FC236}">
                <a16:creationId xmlns:a16="http://schemas.microsoft.com/office/drawing/2014/main" id="{E1E951F0-E0A3-47B4-B672-ECFB760058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485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9AF9-733E-473A-B335-2B69288280B8}"/>
              </a:ext>
            </a:extLst>
          </p:cNvPr>
          <p:cNvSpPr>
            <a:spLocks noGrp="1"/>
          </p:cNvSpPr>
          <p:nvPr>
            <p:ph type="title"/>
          </p:nvPr>
        </p:nvSpPr>
        <p:spPr/>
        <p:txBody>
          <a:bodyPr/>
          <a:lstStyle/>
          <a:p>
            <a:r>
              <a:rPr lang="en-US" dirty="0"/>
              <a:t>Czech guy’s work</a:t>
            </a:r>
          </a:p>
        </p:txBody>
      </p:sp>
      <p:sp>
        <p:nvSpPr>
          <p:cNvPr id="3" name="Text Placeholder 2">
            <a:extLst>
              <a:ext uri="{FF2B5EF4-FFF2-40B4-BE49-F238E27FC236}">
                <a16:creationId xmlns:a16="http://schemas.microsoft.com/office/drawing/2014/main" id="{1382B570-1E0C-42D3-94A6-84EB09533978}"/>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BDC97EB-BACA-4934-BCE3-FF4DAF25D67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86369669-0313-4923-9447-54F7C03CFA6B}"/>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5792720B-3262-46B6-B82F-0F096B3B117A}"/>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284239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9270-15B0-4C03-9D4E-593D6F0E0186}"/>
              </a:ext>
            </a:extLst>
          </p:cNvPr>
          <p:cNvSpPr>
            <a:spLocks noGrp="1"/>
          </p:cNvSpPr>
          <p:nvPr>
            <p:ph type="title"/>
          </p:nvPr>
        </p:nvSpPr>
        <p:spPr/>
        <p:txBody>
          <a:bodyPr>
            <a:normAutofit fontScale="90000"/>
          </a:bodyPr>
          <a:lstStyle/>
          <a:p>
            <a:r>
              <a:rPr lang="en-US" dirty="0" err="1"/>
              <a:t>Futschik</a:t>
            </a:r>
            <a:r>
              <a:rPr lang="en-US" dirty="0"/>
              <a:t> et al., STALP: Style Transfer with Auxiliary Limited Pairing</a:t>
            </a:r>
          </a:p>
        </p:txBody>
      </p:sp>
      <p:sp>
        <p:nvSpPr>
          <p:cNvPr id="3" name="Content Placeholder 2">
            <a:extLst>
              <a:ext uri="{FF2B5EF4-FFF2-40B4-BE49-F238E27FC236}">
                <a16:creationId xmlns:a16="http://schemas.microsoft.com/office/drawing/2014/main" id="{036F576C-5FCD-4EBA-A734-B53F4BCAAE13}"/>
              </a:ext>
            </a:extLst>
          </p:cNvPr>
          <p:cNvSpPr>
            <a:spLocks noGrp="1"/>
          </p:cNvSpPr>
          <p:nvPr>
            <p:ph idx="1"/>
          </p:nvPr>
        </p:nvSpPr>
        <p:spPr/>
        <p:txBody>
          <a:bodyPr/>
          <a:lstStyle/>
          <a:p>
            <a:r>
              <a:rPr lang="en-US" dirty="0"/>
              <a:t>https://www.youtube.com/watch?v=2HkzT_k-dss</a:t>
            </a:r>
          </a:p>
          <a:p>
            <a:endParaRPr lang="en-US" dirty="0"/>
          </a:p>
        </p:txBody>
      </p:sp>
    </p:spTree>
    <p:extLst>
      <p:ext uri="{BB962C8B-B14F-4D97-AF65-F5344CB8AC3E}">
        <p14:creationId xmlns:p14="http://schemas.microsoft.com/office/powerpoint/2010/main" val="1579673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TALP">
            <a:hlinkClick r:id="" action="ppaction://media"/>
            <a:extLst>
              <a:ext uri="{FF2B5EF4-FFF2-40B4-BE49-F238E27FC236}">
                <a16:creationId xmlns:a16="http://schemas.microsoft.com/office/drawing/2014/main" id="{34AEF57F-AAD9-4A36-9847-DFA4C0710DD3}"/>
              </a:ext>
            </a:extLst>
          </p:cNvPr>
          <p:cNvPicPr>
            <a:picLocks noRot="1" noChangeAspect="1"/>
          </p:cNvPicPr>
          <p:nvPr>
            <a:videoFile r:link="rId1"/>
          </p:nvPr>
        </p:nvPicPr>
        <p:blipFill>
          <a:blip r:embed="rId3"/>
          <a:stretch>
            <a:fillRect/>
          </a:stretch>
        </p:blipFill>
        <p:spPr>
          <a:xfrm>
            <a:off x="390144" y="205192"/>
            <a:ext cx="11472672" cy="6482059"/>
          </a:xfrm>
          <a:prstGeom prst="rect">
            <a:avLst/>
          </a:prstGeom>
        </p:spPr>
      </p:pic>
    </p:spTree>
    <p:extLst>
      <p:ext uri="{BB962C8B-B14F-4D97-AF65-F5344CB8AC3E}">
        <p14:creationId xmlns:p14="http://schemas.microsoft.com/office/powerpoint/2010/main" val="310850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03763-559F-47A5-918B-6D685B6A5BF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E2D56EF-AA12-4471-A755-9A93C5A2423B}"/>
              </a:ext>
            </a:extLst>
          </p:cNvPr>
          <p:cNvSpPr>
            <a:spLocks noGrp="1"/>
          </p:cNvSpPr>
          <p:nvPr>
            <p:ph idx="1"/>
          </p:nvPr>
        </p:nvSpPr>
        <p:spPr/>
        <p:txBody>
          <a:bodyPr>
            <a:normAutofit/>
          </a:bodyPr>
          <a:lstStyle/>
          <a:p>
            <a:r>
              <a:rPr lang="en-US" sz="1600" dirty="0"/>
              <a:t>Daniel </a:t>
            </a:r>
            <a:r>
              <a:rPr lang="en-US" sz="1600" dirty="0" err="1"/>
              <a:t>Sýkora</a:t>
            </a:r>
            <a:r>
              <a:rPr lang="en-US" sz="1600" dirty="0"/>
              <a:t>, author on many papers listed here, has a website with much related work: </a:t>
            </a:r>
            <a:r>
              <a:rPr lang="en-US" sz="1600" dirty="0">
                <a:hlinkClick r:id="rId2"/>
              </a:rPr>
              <a:t>https://dcgi.fel.cvut.cz/home/sykorad/</a:t>
            </a:r>
            <a:endParaRPr lang="en-US" sz="1600" dirty="0"/>
          </a:p>
          <a:p>
            <a:r>
              <a:rPr lang="en-US" sz="1600" dirty="0">
                <a:effectLst/>
              </a:rPr>
              <a:t>[1] Cavalier, Stephen. </a:t>
            </a:r>
            <a:r>
              <a:rPr lang="en-US" sz="1600" i="1" dirty="0">
                <a:effectLst/>
              </a:rPr>
              <a:t>The World History of Animation</a:t>
            </a:r>
            <a:r>
              <a:rPr lang="en-US" sz="1600" dirty="0">
                <a:effectLst/>
              </a:rPr>
              <a:t>. ISBN:9780520261129. (</a:t>
            </a:r>
            <a:r>
              <a:rPr lang="en-US" sz="1600" i="1" dirty="0">
                <a:effectLst/>
              </a:rPr>
              <a:t>Aurum 2011</a:t>
            </a:r>
            <a:r>
              <a:rPr lang="en-US" sz="1600" dirty="0">
                <a:effectLst/>
              </a:rPr>
              <a:t>). </a:t>
            </a:r>
            <a:r>
              <a:rPr lang="en-US" sz="1600" dirty="0">
                <a:effectLst/>
                <a:hlinkClick r:id="rId3"/>
              </a:rPr>
              <a:t>https://www.ucpress.edu/book/9780520261129/the-world-history-of-animation</a:t>
            </a:r>
            <a:endParaRPr lang="en-US" sz="1600" dirty="0"/>
          </a:p>
          <a:p>
            <a:r>
              <a:rPr lang="en-US" sz="1600" dirty="0"/>
              <a:t>[2] </a:t>
            </a:r>
            <a:r>
              <a:rPr lang="en-US" sz="1600" dirty="0" err="1"/>
              <a:t>Futschik</a:t>
            </a:r>
            <a:r>
              <a:rPr lang="en-US" sz="1600" dirty="0"/>
              <a:t> et al., STALP: Style Transfer with Auxiliary Limited Pairing (</a:t>
            </a:r>
            <a:r>
              <a:rPr lang="en-US" sz="1600" i="1" dirty="0" err="1"/>
              <a:t>Eurographics</a:t>
            </a:r>
            <a:r>
              <a:rPr lang="en-US" sz="1600" i="1" dirty="0"/>
              <a:t> May 2021</a:t>
            </a:r>
            <a:r>
              <a:rPr lang="en-US" sz="1600" dirty="0"/>
              <a:t>). </a:t>
            </a:r>
            <a:r>
              <a:rPr lang="en-US" sz="1600" dirty="0">
                <a:hlinkClick r:id="rId4"/>
              </a:rPr>
              <a:t>https://dcgi.fel.cvut.cz/home/sykorad/Futschik21-EG.pdf</a:t>
            </a:r>
            <a:endParaRPr lang="en-US" sz="1600" dirty="0"/>
          </a:p>
          <a:p>
            <a:r>
              <a:rPr lang="en-US" sz="1600" dirty="0"/>
              <a:t>[3] </a:t>
            </a:r>
            <a:r>
              <a:rPr lang="en-US" sz="1600" dirty="0" err="1"/>
              <a:t>Jamriška</a:t>
            </a:r>
            <a:r>
              <a:rPr lang="en-US" sz="1600" dirty="0"/>
              <a:t> et al., Example-Based Synthesis of Stylized Facial Animations (</a:t>
            </a:r>
            <a:r>
              <a:rPr lang="en-US" sz="1600" i="1" dirty="0"/>
              <a:t>ACM Transactions on Graphics 2017</a:t>
            </a:r>
            <a:r>
              <a:rPr lang="en-US" sz="1600" dirty="0"/>
              <a:t>). </a:t>
            </a:r>
            <a:r>
              <a:rPr lang="en-US" sz="1600" dirty="0">
                <a:hlinkClick r:id="rId5"/>
              </a:rPr>
              <a:t>https://dl.acm.org/doi/10.1145/3072959.3073660</a:t>
            </a:r>
            <a:endParaRPr lang="en-US" sz="1600" dirty="0"/>
          </a:p>
          <a:p>
            <a:r>
              <a:rPr lang="en-US" sz="1600" dirty="0"/>
              <a:t>[4] </a:t>
            </a:r>
            <a:r>
              <a:rPr lang="en-US" sz="1600" dirty="0" err="1"/>
              <a:t>Texler</a:t>
            </a:r>
            <a:r>
              <a:rPr lang="en-US" sz="1600" dirty="0"/>
              <a:t> et al., </a:t>
            </a:r>
            <a:r>
              <a:rPr lang="en-US" sz="1600" dirty="0" err="1"/>
              <a:t>FaceBlit</a:t>
            </a:r>
            <a:r>
              <a:rPr lang="en-US" sz="1600" dirty="0"/>
              <a:t>: Instant Real-time Example-based Style Transfer to Facial Videos (</a:t>
            </a:r>
            <a:r>
              <a:rPr lang="en-US" sz="1600" i="1" dirty="0"/>
              <a:t>Proceedings of the ACM on CGIT April 2021</a:t>
            </a:r>
            <a:r>
              <a:rPr lang="en-US" sz="1600" dirty="0"/>
              <a:t>). </a:t>
            </a:r>
            <a:r>
              <a:rPr lang="en-US" sz="1600" dirty="0">
                <a:hlinkClick r:id="rId6"/>
              </a:rPr>
              <a:t>https://dl.acm.org/doi/10.1145/3451270</a:t>
            </a:r>
            <a:endParaRPr lang="en-US" sz="1600" dirty="0"/>
          </a:p>
          <a:p>
            <a:endParaRPr lang="en-US" dirty="0">
              <a:effectLst/>
            </a:endParaRPr>
          </a:p>
        </p:txBody>
      </p:sp>
    </p:spTree>
    <p:extLst>
      <p:ext uri="{BB962C8B-B14F-4D97-AF65-F5344CB8AC3E}">
        <p14:creationId xmlns:p14="http://schemas.microsoft.com/office/powerpoint/2010/main" val="1202886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ow I Animated This Video">
            <a:hlinkClick r:id="" action="ppaction://media"/>
            <a:extLst>
              <a:ext uri="{FF2B5EF4-FFF2-40B4-BE49-F238E27FC236}">
                <a16:creationId xmlns:a16="http://schemas.microsoft.com/office/drawing/2014/main" id="{487D3B73-4AD3-4060-A47E-AED7752FC73E}"/>
              </a:ext>
            </a:extLst>
          </p:cNvPr>
          <p:cNvPicPr>
            <a:picLocks noGrp="1" noRot="1" noChangeAspect="1"/>
          </p:cNvPicPr>
          <p:nvPr>
            <p:ph idx="1"/>
            <a:videoFile r:link="rId1"/>
          </p:nvPr>
        </p:nvPicPr>
        <p:blipFill>
          <a:blip r:embed="rId3"/>
          <a:stretch>
            <a:fillRect/>
          </a:stretch>
        </p:blipFill>
        <p:spPr>
          <a:xfrm>
            <a:off x="803937" y="439278"/>
            <a:ext cx="10584126" cy="5979444"/>
          </a:xfrm>
          <a:prstGeom prst="rect">
            <a:avLst/>
          </a:prstGeom>
        </p:spPr>
      </p:pic>
    </p:spTree>
    <p:extLst>
      <p:ext uri="{BB962C8B-B14F-4D97-AF65-F5344CB8AC3E}">
        <p14:creationId xmlns:p14="http://schemas.microsoft.com/office/powerpoint/2010/main" val="4178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Rotoscoping Timeline</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4021190971"/>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0FB-CA84-4021-AE01-FEFED6E077A7}"/>
              </a:ext>
            </a:extLst>
          </p:cNvPr>
          <p:cNvSpPr>
            <a:spLocks noGrp="1"/>
          </p:cNvSpPr>
          <p:nvPr>
            <p:ph type="title"/>
          </p:nvPr>
        </p:nvSpPr>
        <p:spPr/>
        <p:txBody>
          <a:bodyPr/>
          <a:lstStyle/>
          <a:p>
            <a:r>
              <a:rPr lang="en-US" dirty="0"/>
              <a:t>Advantages of Rotoscoping</a:t>
            </a:r>
          </a:p>
        </p:txBody>
      </p:sp>
      <p:sp>
        <p:nvSpPr>
          <p:cNvPr id="3" name="Text Placeholder 2">
            <a:extLst>
              <a:ext uri="{FF2B5EF4-FFF2-40B4-BE49-F238E27FC236}">
                <a16:creationId xmlns:a16="http://schemas.microsoft.com/office/drawing/2014/main" id="{B1765853-50F6-4C45-A0CB-AA1F5214A47F}"/>
              </a:ext>
            </a:extLst>
          </p:cNvPr>
          <p:cNvSpPr>
            <a:spLocks noGrp="1"/>
          </p:cNvSpPr>
          <p:nvPr>
            <p:ph type="body" idx="1"/>
          </p:nvPr>
        </p:nvSpPr>
        <p:spPr/>
        <p:txBody>
          <a:bodyPr/>
          <a:lstStyle/>
          <a:p>
            <a:r>
              <a:rPr lang="en-US" dirty="0"/>
              <a:t>Efficiency</a:t>
            </a:r>
          </a:p>
        </p:txBody>
      </p:sp>
      <p:sp>
        <p:nvSpPr>
          <p:cNvPr id="4" name="Content Placeholder 3">
            <a:extLst>
              <a:ext uri="{FF2B5EF4-FFF2-40B4-BE49-F238E27FC236}">
                <a16:creationId xmlns:a16="http://schemas.microsoft.com/office/drawing/2014/main" id="{47D5BB83-9369-4190-B699-7CC2AE35C558}"/>
              </a:ext>
            </a:extLst>
          </p:cNvPr>
          <p:cNvSpPr>
            <a:spLocks noGrp="1"/>
          </p:cNvSpPr>
          <p:nvPr>
            <p:ph sz="half" idx="2"/>
          </p:nvPr>
        </p:nvSpPr>
        <p:spPr/>
        <p:txBody>
          <a:bodyPr/>
          <a:lstStyle/>
          <a:p>
            <a:r>
              <a:rPr lang="en-US" dirty="0"/>
              <a:t>Show how much the process is easier using rotoscoping</a:t>
            </a:r>
          </a:p>
        </p:txBody>
      </p:sp>
      <p:sp>
        <p:nvSpPr>
          <p:cNvPr id="5" name="Text Placeholder 4">
            <a:extLst>
              <a:ext uri="{FF2B5EF4-FFF2-40B4-BE49-F238E27FC236}">
                <a16:creationId xmlns:a16="http://schemas.microsoft.com/office/drawing/2014/main" id="{05CBB0B6-EFAB-439E-9980-5F6CF7073345}"/>
              </a:ext>
            </a:extLst>
          </p:cNvPr>
          <p:cNvSpPr>
            <a:spLocks noGrp="1"/>
          </p:cNvSpPr>
          <p:nvPr>
            <p:ph type="body" sz="quarter" idx="3"/>
          </p:nvPr>
        </p:nvSpPr>
        <p:spPr/>
        <p:txBody>
          <a:bodyPr/>
          <a:lstStyle/>
          <a:p>
            <a:r>
              <a:rPr lang="en-US" dirty="0"/>
              <a:t>Motion Accuracy</a:t>
            </a:r>
          </a:p>
        </p:txBody>
      </p:sp>
      <p:sp>
        <p:nvSpPr>
          <p:cNvPr id="6" name="Content Placeholder 5">
            <a:extLst>
              <a:ext uri="{FF2B5EF4-FFF2-40B4-BE49-F238E27FC236}">
                <a16:creationId xmlns:a16="http://schemas.microsoft.com/office/drawing/2014/main" id="{2A9E831C-3E81-4931-8D7C-1FEC6C38D5A8}"/>
              </a:ext>
            </a:extLst>
          </p:cNvPr>
          <p:cNvSpPr>
            <a:spLocks noGrp="1"/>
          </p:cNvSpPr>
          <p:nvPr>
            <p:ph sz="quarter" idx="4"/>
          </p:nvPr>
        </p:nvSpPr>
        <p:spPr/>
        <p:txBody>
          <a:bodyPr/>
          <a:lstStyle/>
          <a:p>
            <a:r>
              <a:rPr lang="en-US" dirty="0"/>
              <a:t>Show image of hand-animated vs. rotoscoped.</a:t>
            </a:r>
          </a:p>
        </p:txBody>
      </p:sp>
    </p:spTree>
    <p:extLst>
      <p:ext uri="{BB962C8B-B14F-4D97-AF65-F5344CB8AC3E}">
        <p14:creationId xmlns:p14="http://schemas.microsoft.com/office/powerpoint/2010/main" val="90369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Cab Calloway &amp; Betty Boop Cartoon Dances | Side-by-Side  comparison (Rotoscoping)">
            <a:hlinkClick r:id="" action="ppaction://media"/>
            <a:extLst>
              <a:ext uri="{FF2B5EF4-FFF2-40B4-BE49-F238E27FC236}">
                <a16:creationId xmlns:a16="http://schemas.microsoft.com/office/drawing/2014/main" id="{D74F0D01-1BE8-4EF8-A2BA-E3946D2E498A}"/>
              </a:ext>
            </a:extLst>
          </p:cNvPr>
          <p:cNvPicPr>
            <a:picLocks noRot="1" noChangeAspect="1"/>
          </p:cNvPicPr>
          <p:nvPr>
            <a:videoFile r:link="rId1"/>
          </p:nvPr>
        </p:nvPicPr>
        <p:blipFill>
          <a:blip r:embed="rId3"/>
          <a:stretch>
            <a:fillRect/>
          </a:stretch>
        </p:blipFill>
        <p:spPr>
          <a:xfrm>
            <a:off x="780288" y="425623"/>
            <a:ext cx="10710672" cy="6051529"/>
          </a:xfrm>
          <a:prstGeom prst="rect">
            <a:avLst/>
          </a:prstGeom>
        </p:spPr>
      </p:pic>
    </p:spTree>
    <p:extLst>
      <p:ext uri="{BB962C8B-B14F-4D97-AF65-F5344CB8AC3E}">
        <p14:creationId xmlns:p14="http://schemas.microsoft.com/office/powerpoint/2010/main" val="73262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10B0-6B97-4BDF-86F5-AFB142A0A2D2}"/>
              </a:ext>
            </a:extLst>
          </p:cNvPr>
          <p:cNvSpPr>
            <a:spLocks noGrp="1"/>
          </p:cNvSpPr>
          <p:nvPr>
            <p:ph type="ctrTitle"/>
          </p:nvPr>
        </p:nvSpPr>
        <p:spPr/>
        <p:txBody>
          <a:bodyPr/>
          <a:lstStyle/>
          <a:p>
            <a:r>
              <a:rPr lang="en-US" dirty="0"/>
              <a:t>“Problem” Statement</a:t>
            </a:r>
          </a:p>
        </p:txBody>
      </p:sp>
      <p:sp>
        <p:nvSpPr>
          <p:cNvPr id="3" name="Subtitle 2">
            <a:extLst>
              <a:ext uri="{FF2B5EF4-FFF2-40B4-BE49-F238E27FC236}">
                <a16:creationId xmlns:a16="http://schemas.microsoft.com/office/drawing/2014/main" id="{FAD24BED-8570-4834-B71B-C3157CA95C9A}"/>
              </a:ext>
            </a:extLst>
          </p:cNvPr>
          <p:cNvSpPr>
            <a:spLocks noGrp="1"/>
          </p:cNvSpPr>
          <p:nvPr>
            <p:ph type="subTitle" idx="1"/>
          </p:nvPr>
        </p:nvSpPr>
        <p:spPr/>
        <p:txBody>
          <a:bodyPr/>
          <a:lstStyle/>
          <a:p>
            <a:r>
              <a:rPr lang="en-US" dirty="0"/>
              <a:t>Animation takes too gosh dang long.</a:t>
            </a:r>
          </a:p>
        </p:txBody>
      </p:sp>
    </p:spTree>
    <p:extLst>
      <p:ext uri="{BB962C8B-B14F-4D97-AF65-F5344CB8AC3E}">
        <p14:creationId xmlns:p14="http://schemas.microsoft.com/office/powerpoint/2010/main" val="43490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8EA7-0800-4B25-BAC7-9837ECD9F15F}"/>
              </a:ext>
            </a:extLst>
          </p:cNvPr>
          <p:cNvSpPr>
            <a:spLocks noGrp="1"/>
          </p:cNvSpPr>
          <p:nvPr>
            <p:ph type="title"/>
          </p:nvPr>
        </p:nvSpPr>
        <p:spPr/>
        <p:txBody>
          <a:bodyPr>
            <a:normAutofit/>
          </a:bodyPr>
          <a:lstStyle/>
          <a:p>
            <a:r>
              <a:rPr lang="en-US" sz="4800" dirty="0"/>
              <a:t>Project Focus</a:t>
            </a:r>
          </a:p>
        </p:txBody>
      </p:sp>
      <p:sp>
        <p:nvSpPr>
          <p:cNvPr id="3" name="Content Placeholder 2">
            <a:extLst>
              <a:ext uri="{FF2B5EF4-FFF2-40B4-BE49-F238E27FC236}">
                <a16:creationId xmlns:a16="http://schemas.microsoft.com/office/drawing/2014/main" id="{7351E33D-C5B9-45B6-93A3-26707D33893B}"/>
              </a:ext>
            </a:extLst>
          </p:cNvPr>
          <p:cNvSpPr>
            <a:spLocks noGrp="1"/>
          </p:cNvSpPr>
          <p:nvPr>
            <p:ph idx="1"/>
          </p:nvPr>
        </p:nvSpPr>
        <p:spPr/>
        <p:txBody>
          <a:bodyPr/>
          <a:lstStyle/>
          <a:p>
            <a:r>
              <a:rPr lang="en-US" dirty="0"/>
              <a:t>What is style transfer?</a:t>
            </a:r>
          </a:p>
          <a:p>
            <a:r>
              <a:rPr lang="en-US" dirty="0"/>
              <a:t>What is it good for?</a:t>
            </a:r>
          </a:p>
          <a:p>
            <a:r>
              <a:rPr lang="en-US" dirty="0"/>
              <a:t>Why single frame?</a:t>
            </a:r>
          </a:p>
          <a:p>
            <a:r>
              <a:rPr lang="en-US" dirty="0"/>
              <a:t>Why not video?</a:t>
            </a:r>
          </a:p>
        </p:txBody>
      </p:sp>
      <p:sp>
        <p:nvSpPr>
          <p:cNvPr id="4" name="Text Placeholder 3">
            <a:extLst>
              <a:ext uri="{FF2B5EF4-FFF2-40B4-BE49-F238E27FC236}">
                <a16:creationId xmlns:a16="http://schemas.microsoft.com/office/drawing/2014/main" id="{08321089-756F-4C6B-A4C1-6D2CCB9E2A18}"/>
              </a:ext>
            </a:extLst>
          </p:cNvPr>
          <p:cNvSpPr>
            <a:spLocks noGrp="1"/>
          </p:cNvSpPr>
          <p:nvPr>
            <p:ph type="body" sz="half" idx="2"/>
          </p:nvPr>
        </p:nvSpPr>
        <p:spPr/>
        <p:txBody>
          <a:bodyPr/>
          <a:lstStyle/>
          <a:p>
            <a:r>
              <a:rPr lang="en-US" dirty="0"/>
              <a:t>Focus on single-frame style transfer.</a:t>
            </a:r>
          </a:p>
        </p:txBody>
      </p:sp>
    </p:spTree>
    <p:extLst>
      <p:ext uri="{BB962C8B-B14F-4D97-AF65-F5344CB8AC3E}">
        <p14:creationId xmlns:p14="http://schemas.microsoft.com/office/powerpoint/2010/main" val="1689671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AB18-297E-4F5A-8B17-0EEC3FEB396F}"/>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0AEA7A41-86AE-437F-BD23-59669487AC8E}"/>
              </a:ext>
            </a:extLst>
          </p:cNvPr>
          <p:cNvSpPr>
            <a:spLocks noGrp="1"/>
          </p:cNvSpPr>
          <p:nvPr>
            <p:ph idx="1"/>
          </p:nvPr>
        </p:nvSpPr>
        <p:spPr/>
        <p:txBody>
          <a:bodyPr/>
          <a:lstStyle/>
          <a:p>
            <a:r>
              <a:rPr lang="en-US" dirty="0"/>
              <a:t>Points taken from papers…</a:t>
            </a:r>
          </a:p>
          <a:p>
            <a:r>
              <a:rPr lang="en-US" dirty="0"/>
              <a:t>Points taken from previous projects</a:t>
            </a:r>
          </a:p>
          <a:p>
            <a:r>
              <a:rPr lang="en-US" dirty="0"/>
              <a:t>Points made up</a:t>
            </a:r>
          </a:p>
          <a:p>
            <a:r>
              <a:rPr lang="en-US" dirty="0"/>
              <a:t>Why I didn’t want to use neural networks.</a:t>
            </a:r>
          </a:p>
        </p:txBody>
      </p:sp>
    </p:spTree>
    <p:extLst>
      <p:ext uri="{BB962C8B-B14F-4D97-AF65-F5344CB8AC3E}">
        <p14:creationId xmlns:p14="http://schemas.microsoft.com/office/powerpoint/2010/main" val="3499206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5777-5DFB-4AAF-A6F1-9B8059460EA8}"/>
              </a:ext>
            </a:extLst>
          </p:cNvPr>
          <p:cNvSpPr>
            <a:spLocks noGrp="1"/>
          </p:cNvSpPr>
          <p:nvPr>
            <p:ph type="title"/>
          </p:nvPr>
        </p:nvSpPr>
        <p:spPr/>
        <p:txBody>
          <a:bodyPr/>
          <a:lstStyle/>
          <a:p>
            <a:r>
              <a:rPr lang="en-US" dirty="0"/>
              <a:t>Implementation Workflow</a:t>
            </a:r>
          </a:p>
        </p:txBody>
      </p:sp>
      <p:sp>
        <p:nvSpPr>
          <p:cNvPr id="3" name="Content Placeholder 2">
            <a:extLst>
              <a:ext uri="{FF2B5EF4-FFF2-40B4-BE49-F238E27FC236}">
                <a16:creationId xmlns:a16="http://schemas.microsoft.com/office/drawing/2014/main" id="{21C42726-8F0E-4942-B763-2E946A53CCD3}"/>
              </a:ext>
            </a:extLst>
          </p:cNvPr>
          <p:cNvSpPr>
            <a:spLocks noGrp="1"/>
          </p:cNvSpPr>
          <p:nvPr>
            <p:ph idx="1"/>
          </p:nvPr>
        </p:nvSpPr>
        <p:spPr/>
        <p:txBody>
          <a:bodyPr/>
          <a:lstStyle/>
          <a:p>
            <a:r>
              <a:rPr lang="en-US" dirty="0"/>
              <a:t>Add flow chart from template image to target image to output image.</a:t>
            </a:r>
          </a:p>
        </p:txBody>
      </p:sp>
    </p:spTree>
    <p:extLst>
      <p:ext uri="{BB962C8B-B14F-4D97-AF65-F5344CB8AC3E}">
        <p14:creationId xmlns:p14="http://schemas.microsoft.com/office/powerpoint/2010/main" val="2896433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{AA0D5412-3EDA-452A-8076-4AFD27ECC143}tf00934815_win32</Template>
  <TotalTime>2125</TotalTime>
  <Words>830</Words>
  <Application>Microsoft Office PowerPoint</Application>
  <PresentationFormat>Widescreen</PresentationFormat>
  <Paragraphs>89</Paragraphs>
  <Slides>27</Slides>
  <Notes>0</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Goudy Old Style</vt:lpstr>
      <vt:lpstr>Wingdings 2</vt:lpstr>
      <vt:lpstr>SlateVTI</vt:lpstr>
      <vt:lpstr>Artistic Style Transfer</vt:lpstr>
      <vt:lpstr>History</vt:lpstr>
      <vt:lpstr>Rotoscoping Timeline</vt:lpstr>
      <vt:lpstr>Advantages of Rotoscoping</vt:lpstr>
      <vt:lpstr>PowerPoint Presentation</vt:lpstr>
      <vt:lpstr>“Problem” Statement</vt:lpstr>
      <vt:lpstr>Project Focus</vt:lpstr>
      <vt:lpstr>Implementation</vt:lpstr>
      <vt:lpstr>Implementation Workflow</vt:lpstr>
      <vt:lpstr>Code Snippets</vt:lpstr>
      <vt:lpstr>Example of Implementation</vt:lpstr>
      <vt:lpstr>Example of Implementation</vt:lpstr>
      <vt:lpstr>Example of Implementation</vt:lpstr>
      <vt:lpstr>Problems Faced: Artistic Detail</vt:lpstr>
      <vt:lpstr>Problems Faced: Identity Preservation</vt:lpstr>
      <vt:lpstr>Problems Faced: Video</vt:lpstr>
      <vt:lpstr>Problems Faced: Indecision</vt:lpstr>
      <vt:lpstr>Example-Based Synthesis of Stylized Facial Animations</vt:lpstr>
      <vt:lpstr>Paper Selection #1 Examples</vt:lpstr>
      <vt:lpstr>FaceBlit: Instant Real-time Example-based Style Transfer to Facial Videos</vt:lpstr>
      <vt:lpstr>Paper Selection #2 Examples</vt:lpstr>
      <vt:lpstr>Future Work</vt:lpstr>
      <vt:lpstr>Czech guy’s work</vt:lpstr>
      <vt:lpstr>Futschik et al., STALP: Style Transfer with Auxiliary Limited Pairing</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Austin Hester</dc:creator>
  <cp:lastModifiedBy>Austin Hester</cp:lastModifiedBy>
  <cp:revision>30</cp:revision>
  <dcterms:created xsi:type="dcterms:W3CDTF">2021-04-26T16:12:32Z</dcterms:created>
  <dcterms:modified xsi:type="dcterms:W3CDTF">2021-05-04T23:17:43Z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